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Good afternoon. VRSI is the Veteran Reintegration Stability Index — a 20-KPI, county-grain composite I built to measure how well veterans are reintegrating after service across five distinct domains of stability. This deck walks through the problem, the methodology, the current release state, and the roadmap to full public launch. Everything in this deck is backed by a reproducible federal-data pipeline — no estimates presented as facts, no proxy hidden as administrative truth. The five domain bars on the right are the structural anchor of the index: Economic Stability, Health &amp; Wellness, Education &amp; Skills, Benefits Access, and Community Integration.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Community Integration is where the flagship cross-source derivation lives. VSO density pulls IRS Exempt Organization records across the W30, W90, and P80 NTEE prefixes — those are veterans service organizations proper — aggregates to ZIP, apportions to county via HUD USPS, and normalizes by VA VetPop or the ACS B21001 fallback. It's the template that's now been cloned for VA facility density. Cost-of-living burden is BEA Regional Price Parities — a direct, clean county metric. Homeownership is a proxy because ACS B25003 is county-total tenure, not veteran-specific; the Subject Tables S2101 survey override will upgrade that. Homelessness is the last major deferred item — HUD CoC PIT plus a CoC-to-county crosswalk.</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Cross-domain structure. The strongest positive correlation is between Economic Stability and Community Integration — income, homeownership, and VSO presence move together. That's the 'settled-in' signal. Health is weakly coupled to the rest because facility density follows population density, not income. Education feeds Benefits — GI Bill usage tracks degree attainment. And there's an interesting inverse pattern where high disability ratings correlate with lower enrollment efficiency — not because veterans with high ratings are under-enrolled, but because the administrative load of high-rating cases saturates regional VA capacity. The latent structure from PCA typically shows a first principal component capturing about 40% of variance as a 'general prosperity' axis, with PC2 capturing the urban-rural split.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analytical lenses on the composite. Top-left, principal components analysis — the first component typically absorbs around 40% of the variance and represents 'general prosperity,' the second around 18% and captures the urban-rural split. Top-right, K-means clustering typically surfaces four archetypes: urban-benefited counties with high facility density and moderate income; rural-resilient counties with high homeownership and low cost of living but reduced facility access; transition hubs near military installations with high GI Bill usage and strong labor force participation; and at-risk counties with high homelessness and low enrollment. Bottom-left, sensitivity analysis — the beta-sigma product — shows housing affordability and unemployment as the largest composite movers, while GI Bill usage has low variance and therefore low composite impact despite its structural weight. Bottom-right, outlier detection — metro counties show inflated Health scores from density saturation, and micro-rural counties with very low veteran population show inflated VSO density per 10k because the denominator gets small.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categories of risk — and how VRSI addresses each honestly. On completeness, the current state is 13 of 20 KPIs at the full methodology build, 10 of 20 live at the Day 2.0 floor. Every deferred KPI has a named source and unlock path; nothing is deferred without a plan. On synthetic fallback, the pipeline uses two explicit flags — partial-publish at the release level, and proxy at the per-KPI level — both surfaced in the manifest. Consumers can filter to fully-live KPIs only, or weight proxy-flagged KPIs differently, without us deciding that for them. On domain volatility, Benefits Access is the most fragile because most inputs trace to a single VA feed, and Community Integration is second because the homelessness KPI is deferred pending HUD PIT. Economic Stability and Education &amp; Skills are the most resilient because their inputs come from multiple orthogonal sources — if Census has a vintage drift, BLS still works.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Recommendations at three tiers. Policy — this is what users can do with VRSI as it stands. Use the county-grain visibility to target VSO resource deployment. Cite the proxy flag when using the composite for advocacy — don't hide it, use it as a credibility marker. Pair the composite with the archetype clusters for differentiated program design. Data investment — this is what should be built next. HUD CoC PIT is the single highest-impact unlock because homelessness is a core Community Integration KPI. CDC WISQARS fills the Health gap. ONET and OEWS upgrade Education. S2101 upgrades ACS homeownership from county-total proxy to veteran-specific. Pipeline maturation — this is what I'm shipping next. Close the Day 2.2 gaps, expand to full national coverage, publish the inaugural release, and open-source the methodology.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roadmap. Day 1.9c is done — the api.va.gov Facilities API migration closed this afternoon. Day 2.2 is next — fifteen minutes of environment-variable work plus a diagnostic read of the state-broadcast report should move us from ten to thirteen live KPIs. Day 2.3 expands the county universe from the 21-county seed to the full US 3,142-county FIPS panel — that's a capacity test for the pipeline at real scale. Day 2.4 is HUD CoC PIT, which unlocks homelessness. Day 2.5 is CDC WISQARS for the suicide proxy. Days 2.6 through 2.8 bring in ONET/OEWS for skills, S2101 for veteran-specific homeownership, and the remaining VA KPIs. Once the pipeline is stable, the Tableau workbook feeds off the extract CSV — one published view per domain, plus the composite and cross-domain analytics — and it embeds on the analytics portfolio page of PatrickNeilBradley.com alongside the release notes and the downloadable manifest.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appendix is the reference layer. Twenty KPIs, one per row, with domain, canonical column name, and data source. Anything marked 'deferred' has a named unlock path in the roadmap. The data dictionary with full column-level definitions lives in the pipeline repository under docs; every release manifest also carries per-KPI lineage and the formula string that produced the value, so anyone reading a release can reproduce the math. Scoring is straightforward — min-max scale per KPI, equal within-domain weighting at 25%, and 20% per-domain composite weight. The final composite is normalized to 0 through 100 with proxy flags preserved on the output frame.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Five takeaways before we go deeper. First, data integrity: 13 of 20 KPIs are drawn directly from live federal feeds — Census ACS, BLS LAUS, HUD, BEA, VA NCVAS, IRS EO. The seven that aren't live are explicitly deferred with named unlock paths, not hidden. Second, granularity: we score at county-FIPS, which is the unit where VSO program managers and local clinicians actually allocate resources. Third, methodology transparency — every KPI has a formula string and proxy flag in the manifest. Fourth, drift resilience — I run a dual-track validation where the Python pipeline's KPI registry is cross-checked against the workbook's documentation sheet, so any silent divergence surfaces immediately. Fifth, partial-publish discipline — fallback KPIs are flagged at extract time so downstream consumers know exactly what's live and what's synthetic.</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problem VRSI exists to solve. Every year about two hundred thousand service members transition out, and their outcomes get tracked in completely separate systems. The VA tracks disability claims. BLS tracks labor. HUD tracks housing. Census tracks demographics. None of that is wrong — but none of it answers the question a VSO program manager actually asks, which is: 'In my county, across all these dimensions at once, how stable are the veterans we serve?' That's the middle column — the composite that doesn't exist. And when analysts do try to build that composite, two things usually break: proxy quality isn't documented, and source-schema drift silently corrupts the output. VRSI fixes both — every KPI carries its proxy flag and its formula, and we've built a drift guard that fails loudly instead of silently.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methodology, left to right. Eight federal data sources feed 20 KPIs through an acquire-reshape-derive pipeline. The reshape layer is where the hard work happens — ZIP-to-county apportionment via the HUD USPS crosswalk, and cross-source joins where one KPI needs inputs from three different feeds. VSO density, for example, pulls VSO counts from the IRS exempt-organization Business Master File, weights them via HUD USPS, and normalizes by VA VetPop with an ACS fallback denominator. Once the 20 KPIs are derived, they roll into five domains with equal within-domain weighting, and the five domains roll into a single composite with 20% weight each. The four callouts at the bottom are the architectural patterns that made this tractable — format dispatch, ZIP apportionment, cross-source joins, and drift guard.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is the live state of the release. Ten KPIs are actively landing from federal data today; thirteen will land after the next one-hour session closes two known gaps — an environment-variable fix for the VA Facilities API and a diagnostic pass on the state-broadcast back-fill. Seventeen is the full-methodology target, reached progressively across Day 2.3 through 2.8 as deferred sources come online. The bar chart to the left shows composite scores ranked high-to-low across the 21 seed counties in this dryrun universe. The distribution spans about 35 points of composite score, and the variance is driven mostly by the Economic and Community domains. Health and Benefits compress rankings because the VA footprint saturates — most counties have similar facility density once you apportion correctly. Right now the partial-publish flag is true, which is the honest signal: this is not a full-production release yet.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Economic Stability is the most data-rich domain because Census and BLS coverage at the county level is strong and well-documented. The proxy is on unemployment, where we apportion a county total from LAUS by the ACS veteran share — a transparent proxy, not a hidden estimate. Housing affordability is the variance driver: counties with high FMR relative to median vet income score poorly, and that signal is usually the cleanest explanatory factor when you look at composite rank movements.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Health is the domain with the most methodological complexity. VA facility density lands from the api.va.gov Facilities v1 authenticated endpoint — that's the Day 1.9c migration just completed. Health enrollment is a state-broadcast proxy from NCVAS, which means every county in a given state carries the same rate; within-state variance is the next unlock. Mental-health access uses the IRS Exempt Organizations NTEE F-prefix — therapy providers, crisis lines, counseling nonprofits — which is a surrogate for HRSA's facility directory. The suicide proxy is deferred — CDC WISQARS publishes at state grain and needs a CoC-style apportionment pass before it lands.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 is a mix of strong direct KPIs and clear proxy transparency. Degree attainment lands straight from ACS B21003 — veteran educational attainment — and it's one of the cleanest signals in the panel. GI Bill usage is a state-broadcast proxy and the rate column is often absent on the NCVAS summary that feeds it, which is why the 4z73-eybg endpoint carries 15 needle variants for that KPI alone. Industry opportunity is currently BEA personal-income-per-capita as a proxy for 'is there economic runway in this county for a transitioning veteran?' — the full methodology substitutes BLS OEWS growth rates and ONET skill-match scores, and that's tracked as a deferred Day 2.7 item.</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Benefits Access is the most fragile of the five domains — three of the four KPIs are deferred. Disability rating is a state-broadcast proxy from NCVAS, and it lands conditionally on whether the 4z73-eybg feed ships any column that matches one of the 19 label needles in the parser. The benefits utilization ratio has no public county-grain source — it back-fills from the state-broadcast path. Claims processing and transition program coverage both require work beyond what's currently automatable: VA claims processing data isn't publicly exposed at county grain, and DOL VETS publishes only through their portal. This domain is honest about its fragility — the composite surfaces that fragility instead of hiding it.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81128"/>
        </a:solidFill>
        <a:effectLst/>
      </p:bgPr>
    </p:bg>
    <p:spTree>
      <p:nvGrpSpPr>
        <p:cNvPr id="1" name=""/>
        <p:cNvGrpSpPr/>
        <p:nvPr/>
      </p:nvGrpSpPr>
      <p:grpSpPr/>
      <p:sp>
        <p:nvSpPr>
          <p:cNvPr id="2" name="TextBox 1"/>
          <p:cNvSpPr txBox="1"/>
          <p:nvPr/>
        </p:nvSpPr>
        <p:spPr>
          <a:xfrm>
            <a:off x="685800" y="914400"/>
            <a:ext cx="9144000" cy="365760"/>
          </a:xfrm>
          <a:prstGeom prst="rect">
            <a:avLst/>
          </a:prstGeom>
          <a:noFill/>
        </p:spPr>
        <p:txBody>
          <a:bodyPr wrap="square" lIns="0" rIns="0" tIns="0" bIns="0" anchor="t">
            <a:spAutoFit/>
          </a:bodyPr>
          <a:lstStyle/>
          <a:p>
            <a:pPr algn="l">
              <a:lnSpc>
                <a:spcPct val="115000"/>
              </a:lnSpc>
            </a:pPr>
            <a:r>
              <a:rPr sz="1200" b="1" i="0">
                <a:solidFill>
                  <a:srgbClr val="E8A93C"/>
                </a:solidFill>
                <a:latin typeface="Calibri"/>
              </a:rPr>
              <a:t>ANALYTICS PORTFOLIO  |  VRSI 2026.1</a:t>
            </a:r>
          </a:p>
        </p:txBody>
      </p:sp>
      <p:sp>
        <p:nvSpPr>
          <p:cNvPr id="3" name="TextBox 2"/>
          <p:cNvSpPr txBox="1"/>
          <p:nvPr/>
        </p:nvSpPr>
        <p:spPr>
          <a:xfrm>
            <a:off x="685800" y="1371600"/>
            <a:ext cx="10972800" cy="1463040"/>
          </a:xfrm>
          <a:prstGeom prst="rect">
            <a:avLst/>
          </a:prstGeom>
          <a:noFill/>
        </p:spPr>
        <p:txBody>
          <a:bodyPr wrap="square" lIns="0" rIns="0" tIns="0" bIns="0" anchor="t">
            <a:spAutoFit/>
          </a:bodyPr>
          <a:lstStyle/>
          <a:p>
            <a:pPr algn="l">
              <a:lnSpc>
                <a:spcPct val="95000"/>
              </a:lnSpc>
            </a:pPr>
            <a:r>
              <a:rPr sz="6000" b="1" i="0">
                <a:solidFill>
                  <a:srgbClr val="FFFFFF"/>
                </a:solidFill>
                <a:latin typeface="Georgia"/>
              </a:rPr>
              <a:t>Veteran Reintegration</a:t>
            </a:r>
          </a:p>
        </p:txBody>
      </p:sp>
      <p:sp>
        <p:nvSpPr>
          <p:cNvPr id="4" name="TextBox 3"/>
          <p:cNvSpPr txBox="1"/>
          <p:nvPr/>
        </p:nvSpPr>
        <p:spPr>
          <a:xfrm>
            <a:off x="685800" y="2194560"/>
            <a:ext cx="10972800" cy="1463040"/>
          </a:xfrm>
          <a:prstGeom prst="rect">
            <a:avLst/>
          </a:prstGeom>
          <a:noFill/>
        </p:spPr>
        <p:txBody>
          <a:bodyPr wrap="square" lIns="0" rIns="0" tIns="0" bIns="0" anchor="t">
            <a:spAutoFit/>
          </a:bodyPr>
          <a:lstStyle/>
          <a:p>
            <a:pPr algn="l">
              <a:lnSpc>
                <a:spcPct val="95000"/>
              </a:lnSpc>
            </a:pPr>
            <a:r>
              <a:rPr sz="6000" b="1" i="0">
                <a:solidFill>
                  <a:srgbClr val="E8A93C"/>
                </a:solidFill>
                <a:latin typeface="Georgia"/>
              </a:rPr>
              <a:t>Stability Index</a:t>
            </a:r>
          </a:p>
        </p:txBody>
      </p:sp>
      <p:sp>
        <p:nvSpPr>
          <p:cNvPr id="5" name="TextBox 4"/>
          <p:cNvSpPr txBox="1"/>
          <p:nvPr/>
        </p:nvSpPr>
        <p:spPr>
          <a:xfrm>
            <a:off x="685800" y="3200400"/>
            <a:ext cx="10972800" cy="548640"/>
          </a:xfrm>
          <a:prstGeom prst="rect">
            <a:avLst/>
          </a:prstGeom>
          <a:noFill/>
        </p:spPr>
        <p:txBody>
          <a:bodyPr wrap="square" lIns="0" rIns="0" tIns="0" bIns="0" anchor="t">
            <a:spAutoFit/>
          </a:bodyPr>
          <a:lstStyle/>
          <a:p>
            <a:pPr algn="l">
              <a:lnSpc>
                <a:spcPct val="115000"/>
              </a:lnSpc>
            </a:pPr>
            <a:r>
              <a:rPr sz="1800" b="0" i="1">
                <a:solidFill>
                  <a:srgbClr val="F7F4ED"/>
                </a:solidFill>
                <a:latin typeface="Calibri"/>
              </a:rPr>
              <a:t>A 20-KPI county-grain composite measuring post-service stability across five domains.</a:t>
            </a:r>
          </a:p>
        </p:txBody>
      </p:sp>
      <p:sp>
        <p:nvSpPr>
          <p:cNvPr id="6" name="Rectangle 5"/>
          <p:cNvSpPr/>
          <p:nvPr/>
        </p:nvSpPr>
        <p:spPr>
          <a:xfrm>
            <a:off x="685800" y="5120640"/>
            <a:ext cx="73152" cy="82296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5120640"/>
            <a:ext cx="5486400" cy="411480"/>
          </a:xfrm>
          <a:prstGeom prst="rect">
            <a:avLst/>
          </a:prstGeom>
          <a:noFill/>
        </p:spPr>
        <p:txBody>
          <a:bodyPr wrap="square" lIns="0" rIns="0" tIns="0" bIns="0" anchor="t">
            <a:spAutoFit/>
          </a:bodyPr>
          <a:lstStyle/>
          <a:p>
            <a:pPr algn="l">
              <a:lnSpc>
                <a:spcPct val="115000"/>
              </a:lnSpc>
            </a:pPr>
            <a:r>
              <a:rPr sz="1800" b="1" i="0">
                <a:solidFill>
                  <a:srgbClr val="FFFFFF"/>
                </a:solidFill>
                <a:latin typeface="Georgia"/>
              </a:rPr>
              <a:t>Patrick Neil Bradley</a:t>
            </a:r>
          </a:p>
        </p:txBody>
      </p:sp>
      <p:sp>
        <p:nvSpPr>
          <p:cNvPr id="8" name="TextBox 7"/>
          <p:cNvSpPr txBox="1"/>
          <p:nvPr/>
        </p:nvSpPr>
        <p:spPr>
          <a:xfrm>
            <a:off x="914400" y="5532120"/>
            <a:ext cx="5486400" cy="365760"/>
          </a:xfrm>
          <a:prstGeom prst="rect">
            <a:avLst/>
          </a:prstGeom>
          <a:noFill/>
        </p:spPr>
        <p:txBody>
          <a:bodyPr wrap="square" lIns="0" rIns="0" tIns="0" bIns="0" anchor="t">
            <a:spAutoFit/>
          </a:bodyPr>
          <a:lstStyle/>
          <a:p>
            <a:pPr algn="l">
              <a:lnSpc>
                <a:spcPct val="115000"/>
              </a:lnSpc>
            </a:pPr>
            <a:r>
              <a:rPr sz="1200" b="0" i="0">
                <a:solidFill>
                  <a:srgbClr val="F7F4ED"/>
                </a:solidFill>
                <a:latin typeface="Calibri"/>
              </a:rPr>
              <a:t>Analyst  |  Veteran Advocate  |  Data Engineer</a:t>
            </a:r>
          </a:p>
        </p:txBody>
      </p:sp>
      <p:sp>
        <p:nvSpPr>
          <p:cNvPr id="9" name="TextBox 8"/>
          <p:cNvSpPr txBox="1"/>
          <p:nvPr/>
        </p:nvSpPr>
        <p:spPr>
          <a:xfrm>
            <a:off x="914400" y="5897880"/>
            <a:ext cx="5486400" cy="365760"/>
          </a:xfrm>
          <a:prstGeom prst="rect">
            <a:avLst/>
          </a:prstGeom>
          <a:noFill/>
        </p:spPr>
        <p:txBody>
          <a:bodyPr wrap="square" lIns="0" rIns="0" tIns="0" bIns="0" anchor="t">
            <a:spAutoFit/>
          </a:bodyPr>
          <a:lstStyle/>
          <a:p>
            <a:pPr algn="l">
              <a:lnSpc>
                <a:spcPct val="115000"/>
              </a:lnSpc>
            </a:pPr>
            <a:r>
              <a:rPr sz="1100" b="0" i="0">
                <a:solidFill>
                  <a:srgbClr val="E8A93C"/>
                </a:solidFill>
                <a:latin typeface="Calibri"/>
              </a:rPr>
              <a:t>April 2026</a:t>
            </a:r>
          </a:p>
        </p:txBody>
      </p:sp>
      <p:sp>
        <p:nvSpPr>
          <p:cNvPr id="10" name="Rectangle 9"/>
          <p:cNvSpPr/>
          <p:nvPr/>
        </p:nvSpPr>
        <p:spPr>
          <a:xfrm>
            <a:off x="7772400" y="5120640"/>
            <a:ext cx="685800" cy="822960"/>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0" y="5989320"/>
            <a:ext cx="685800" cy="274320"/>
          </a:xfrm>
          <a:prstGeom prst="rect">
            <a:avLst/>
          </a:prstGeom>
          <a:noFill/>
        </p:spPr>
        <p:txBody>
          <a:bodyPr wrap="square" lIns="0" rIns="0" tIns="0" bIns="0" anchor="t">
            <a:spAutoFit/>
          </a:bodyPr>
          <a:lstStyle/>
          <a:p>
            <a:pPr algn="ctr">
              <a:lnSpc>
                <a:spcPct val="115000"/>
              </a:lnSpc>
            </a:pPr>
            <a:r>
              <a:rPr sz="900" b="1" i="0">
                <a:solidFill>
                  <a:srgbClr val="FFFFFF"/>
                </a:solidFill>
                <a:latin typeface="Calibri"/>
              </a:rPr>
              <a:t>ECON</a:t>
            </a:r>
          </a:p>
        </p:txBody>
      </p:sp>
      <p:sp>
        <p:nvSpPr>
          <p:cNvPr id="12" name="Rectangle 11"/>
          <p:cNvSpPr/>
          <p:nvPr/>
        </p:nvSpPr>
        <p:spPr>
          <a:xfrm>
            <a:off x="8549640" y="5120640"/>
            <a:ext cx="685800" cy="822960"/>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549640" y="5989320"/>
            <a:ext cx="685800" cy="274320"/>
          </a:xfrm>
          <a:prstGeom prst="rect">
            <a:avLst/>
          </a:prstGeom>
          <a:noFill/>
        </p:spPr>
        <p:txBody>
          <a:bodyPr wrap="square" lIns="0" rIns="0" tIns="0" bIns="0" anchor="t">
            <a:spAutoFit/>
          </a:bodyPr>
          <a:lstStyle/>
          <a:p>
            <a:pPr algn="ctr">
              <a:lnSpc>
                <a:spcPct val="115000"/>
              </a:lnSpc>
            </a:pPr>
            <a:r>
              <a:rPr sz="900" b="1" i="0">
                <a:solidFill>
                  <a:srgbClr val="FFFFFF"/>
                </a:solidFill>
                <a:latin typeface="Calibri"/>
              </a:rPr>
              <a:t>HEALTH</a:t>
            </a:r>
          </a:p>
        </p:txBody>
      </p:sp>
      <p:sp>
        <p:nvSpPr>
          <p:cNvPr id="14" name="Rectangle 13"/>
          <p:cNvSpPr/>
          <p:nvPr/>
        </p:nvSpPr>
        <p:spPr>
          <a:xfrm>
            <a:off x="9326880" y="5120640"/>
            <a:ext cx="685800" cy="822960"/>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9326880" y="5989320"/>
            <a:ext cx="685800" cy="274320"/>
          </a:xfrm>
          <a:prstGeom prst="rect">
            <a:avLst/>
          </a:prstGeom>
          <a:noFill/>
        </p:spPr>
        <p:txBody>
          <a:bodyPr wrap="square" lIns="0" rIns="0" tIns="0" bIns="0" anchor="t">
            <a:spAutoFit/>
          </a:bodyPr>
          <a:lstStyle/>
          <a:p>
            <a:pPr algn="ctr">
              <a:lnSpc>
                <a:spcPct val="115000"/>
              </a:lnSpc>
            </a:pPr>
            <a:r>
              <a:rPr sz="900" b="1" i="0">
                <a:solidFill>
                  <a:srgbClr val="FFFFFF"/>
                </a:solidFill>
                <a:latin typeface="Calibri"/>
              </a:rPr>
              <a:t>EDU</a:t>
            </a:r>
          </a:p>
        </p:txBody>
      </p:sp>
      <p:sp>
        <p:nvSpPr>
          <p:cNvPr id="16" name="Rectangle 15"/>
          <p:cNvSpPr/>
          <p:nvPr/>
        </p:nvSpPr>
        <p:spPr>
          <a:xfrm>
            <a:off x="10104120" y="5120640"/>
            <a:ext cx="685800" cy="822960"/>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104120" y="5989320"/>
            <a:ext cx="685800" cy="274320"/>
          </a:xfrm>
          <a:prstGeom prst="rect">
            <a:avLst/>
          </a:prstGeom>
          <a:noFill/>
        </p:spPr>
        <p:txBody>
          <a:bodyPr wrap="square" lIns="0" rIns="0" tIns="0" bIns="0" anchor="t">
            <a:spAutoFit/>
          </a:bodyPr>
          <a:lstStyle/>
          <a:p>
            <a:pPr algn="ctr">
              <a:lnSpc>
                <a:spcPct val="115000"/>
              </a:lnSpc>
            </a:pPr>
            <a:r>
              <a:rPr sz="900" b="1" i="0">
                <a:solidFill>
                  <a:srgbClr val="FFFFFF"/>
                </a:solidFill>
                <a:latin typeface="Calibri"/>
              </a:rPr>
              <a:t>BEN</a:t>
            </a:r>
          </a:p>
        </p:txBody>
      </p:sp>
      <p:sp>
        <p:nvSpPr>
          <p:cNvPr id="18" name="Rectangle 17"/>
          <p:cNvSpPr/>
          <p:nvPr/>
        </p:nvSpPr>
        <p:spPr>
          <a:xfrm>
            <a:off x="10881360" y="5120640"/>
            <a:ext cx="685800" cy="822960"/>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881360" y="5989320"/>
            <a:ext cx="685800" cy="274320"/>
          </a:xfrm>
          <a:prstGeom prst="rect">
            <a:avLst/>
          </a:prstGeom>
          <a:noFill/>
        </p:spPr>
        <p:txBody>
          <a:bodyPr wrap="square" lIns="0" rIns="0" tIns="0" bIns="0" anchor="t">
            <a:spAutoFit/>
          </a:bodyPr>
          <a:lstStyle/>
          <a:p>
            <a:pPr algn="ctr">
              <a:lnSpc>
                <a:spcPct val="115000"/>
              </a:lnSpc>
            </a:pPr>
            <a:r>
              <a:rPr sz="900" b="1" i="0">
                <a:solidFill>
                  <a:srgbClr val="FFFFFF"/>
                </a:solidFill>
                <a:latin typeface="Calibri"/>
              </a:rPr>
              <a:t>COMM</a:t>
            </a:r>
          </a:p>
        </p:txBody>
      </p:sp>
      <p:sp>
        <p:nvSpPr>
          <p:cNvPr id="20" name="TextBox 19"/>
          <p:cNvSpPr txBox="1"/>
          <p:nvPr/>
        </p:nvSpPr>
        <p:spPr>
          <a:xfrm>
            <a:off x="7772400" y="4709160"/>
            <a:ext cx="3840480" cy="27432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FIVE DOMAINS</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657A3E"/>
                </a:solidFill>
                <a:latin typeface="Calibri"/>
              </a:rPr>
              <a:t>DOMAIN DEEP DIVE  |  COMMUNITY INTEGRATION</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657A3E"/>
                </a:solidFill>
                <a:latin typeface="Georgia"/>
              </a:rPr>
              <a:t>Community Integration</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VSO density, cost of living burden, homeownership, and homelessness.</a:t>
            </a:r>
          </a:p>
        </p:txBody>
      </p:sp>
      <p:sp>
        <p:nvSpPr>
          <p:cNvPr id="6" name="Rectangle 5"/>
          <p:cNvSpPr/>
          <p:nvPr/>
        </p:nvSpPr>
        <p:spPr>
          <a:xfrm>
            <a:off x="685800" y="1737360"/>
            <a:ext cx="5486400" cy="411480"/>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737360"/>
            <a:ext cx="256032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KPI</a:t>
            </a:r>
          </a:p>
        </p:txBody>
      </p:sp>
      <p:sp>
        <p:nvSpPr>
          <p:cNvPr id="8" name="TextBox 7"/>
          <p:cNvSpPr txBox="1"/>
          <p:nvPr/>
        </p:nvSpPr>
        <p:spPr>
          <a:xfrm>
            <a:off x="3429000" y="1737360"/>
            <a:ext cx="265176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SOURCE / LINEAGE</a:t>
            </a:r>
          </a:p>
        </p:txBody>
      </p:sp>
      <p:sp>
        <p:nvSpPr>
          <p:cNvPr id="9" name="Rectangle 8"/>
          <p:cNvSpPr/>
          <p:nvPr/>
        </p:nvSpPr>
        <p:spPr>
          <a:xfrm>
            <a:off x="685800" y="214884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14884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vso_density</a:t>
            </a:r>
          </a:p>
        </p:txBody>
      </p:sp>
      <p:sp>
        <p:nvSpPr>
          <p:cNvPr id="11" name="TextBox 10"/>
          <p:cNvSpPr txBox="1"/>
          <p:nvPr/>
        </p:nvSpPr>
        <p:spPr>
          <a:xfrm>
            <a:off x="3429000" y="214884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IRS EO NTEE W30/W90/P80 + HUD USPS</a:t>
            </a:r>
          </a:p>
        </p:txBody>
      </p:sp>
      <p:sp>
        <p:nvSpPr>
          <p:cNvPr id="12" name="Rectangle 11"/>
          <p:cNvSpPr/>
          <p:nvPr/>
        </p:nvSpPr>
        <p:spPr>
          <a:xfrm>
            <a:off x="685800" y="274320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274320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cost_of_living_burden</a:t>
            </a:r>
          </a:p>
        </p:txBody>
      </p:sp>
      <p:sp>
        <p:nvSpPr>
          <p:cNvPr id="14" name="TextBox 13"/>
          <p:cNvSpPr txBox="1"/>
          <p:nvPr/>
        </p:nvSpPr>
        <p:spPr>
          <a:xfrm>
            <a:off x="3429000" y="274320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BEA RPP — direct</a:t>
            </a:r>
          </a:p>
        </p:txBody>
      </p:sp>
      <p:sp>
        <p:nvSpPr>
          <p:cNvPr id="15" name="Rectangle 14"/>
          <p:cNvSpPr/>
          <p:nvPr/>
        </p:nvSpPr>
        <p:spPr>
          <a:xfrm>
            <a:off x="685800" y="333756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68680" y="333756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vet_homeownership_rate</a:t>
            </a:r>
          </a:p>
        </p:txBody>
      </p:sp>
      <p:sp>
        <p:nvSpPr>
          <p:cNvPr id="17" name="TextBox 16"/>
          <p:cNvSpPr txBox="1"/>
          <p:nvPr/>
        </p:nvSpPr>
        <p:spPr>
          <a:xfrm>
            <a:off x="3429000" y="333756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Census ACS B25003 — proxy</a:t>
            </a:r>
          </a:p>
        </p:txBody>
      </p:sp>
      <p:sp>
        <p:nvSpPr>
          <p:cNvPr id="18" name="Rectangle 17"/>
          <p:cNvSpPr/>
          <p:nvPr/>
        </p:nvSpPr>
        <p:spPr>
          <a:xfrm>
            <a:off x="685800" y="393192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68680" y="393192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vet_homelessness_rate</a:t>
            </a:r>
          </a:p>
        </p:txBody>
      </p:sp>
      <p:sp>
        <p:nvSpPr>
          <p:cNvPr id="20" name="TextBox 19"/>
          <p:cNvSpPr txBox="1"/>
          <p:nvPr/>
        </p:nvSpPr>
        <p:spPr>
          <a:xfrm>
            <a:off x="3429000" y="393192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HUD CoC PIT — deferred</a:t>
            </a:r>
          </a:p>
        </p:txBody>
      </p:sp>
      <p:sp>
        <p:nvSpPr>
          <p:cNvPr id="21" name="Rectangle 20"/>
          <p:cNvSpPr/>
          <p:nvPr/>
        </p:nvSpPr>
        <p:spPr>
          <a:xfrm>
            <a:off x="6492240" y="1737360"/>
            <a:ext cx="5074920" cy="1920240"/>
          </a:xfrm>
          <a:prstGeom prst="rect">
            <a:avLst/>
          </a:prstGeom>
          <a:solidFill>
            <a:srgbClr val="EFEBE0"/>
          </a:solidFill>
          <a:ln w="15875">
            <a:solidFill>
              <a:srgbClr val="657A3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492240" y="1737360"/>
            <a:ext cx="5074920" cy="7315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92240" y="1965960"/>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DOMAIN RADAR CHART</a:t>
            </a:r>
          </a:p>
        </p:txBody>
      </p:sp>
      <p:sp>
        <p:nvSpPr>
          <p:cNvPr id="24" name="TextBox 23"/>
          <p:cNvSpPr txBox="1"/>
          <p:nvPr/>
        </p:nvSpPr>
        <p:spPr>
          <a:xfrm>
            <a:off x="6766560" y="2423160"/>
            <a:ext cx="4526280" cy="100584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KPIs on radial axes — county-specific spider plot
vs. 21-county median reference line.</a:t>
            </a:r>
          </a:p>
        </p:txBody>
      </p:sp>
      <p:sp>
        <p:nvSpPr>
          <p:cNvPr id="25" name="Rectangle 24"/>
          <p:cNvSpPr/>
          <p:nvPr/>
        </p:nvSpPr>
        <p:spPr>
          <a:xfrm>
            <a:off x="6492240" y="3749039"/>
            <a:ext cx="5074920" cy="1645920"/>
          </a:xfrm>
          <a:prstGeom prst="rect">
            <a:avLst/>
          </a:prstGeom>
          <a:solidFill>
            <a:srgbClr val="EFEBE0"/>
          </a:solidFill>
          <a:ln w="15875">
            <a:solidFill>
              <a:srgbClr val="657A3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492240" y="3749039"/>
            <a:ext cx="5074920" cy="7315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92240" y="3977639"/>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KPI RANKED BAR CHART</a:t>
            </a:r>
          </a:p>
        </p:txBody>
      </p:sp>
      <p:sp>
        <p:nvSpPr>
          <p:cNvPr id="28" name="TextBox 27"/>
          <p:cNvSpPr txBox="1"/>
          <p:nvPr/>
        </p:nvSpPr>
        <p:spPr>
          <a:xfrm>
            <a:off x="6766560" y="4434839"/>
            <a:ext cx="4526280" cy="7315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bars per county — normalized KPI scores
with proxy-flag indicators.</a:t>
            </a:r>
          </a:p>
        </p:txBody>
      </p:sp>
      <p:sp>
        <p:nvSpPr>
          <p:cNvPr id="29" name="Rectangle 28"/>
          <p:cNvSpPr/>
          <p:nvPr/>
        </p:nvSpPr>
        <p:spPr>
          <a:xfrm>
            <a:off x="685800" y="4617720"/>
            <a:ext cx="5486400" cy="178308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68680" y="4754880"/>
            <a:ext cx="5212080" cy="320040"/>
          </a:xfrm>
          <a:prstGeom prst="rect">
            <a:avLst/>
          </a:prstGeom>
          <a:noFill/>
        </p:spPr>
        <p:txBody>
          <a:bodyPr wrap="square" lIns="0" rIns="0" tIns="0" bIns="0" anchor="t">
            <a:spAutoFit/>
          </a:bodyPr>
          <a:lstStyle/>
          <a:p>
            <a:pPr algn="l">
              <a:lnSpc>
                <a:spcPct val="115000"/>
              </a:lnSpc>
            </a:pPr>
            <a:r>
              <a:rPr sz="1100" b="1" i="0">
                <a:solidFill>
                  <a:srgbClr val="657A3E"/>
                </a:solidFill>
                <a:latin typeface="Calibri"/>
              </a:rPr>
              <a:t>COUNTY PATTERNS</a:t>
            </a:r>
          </a:p>
        </p:txBody>
      </p:sp>
      <p:sp>
        <p:nvSpPr>
          <p:cNvPr id="31" name="TextBox 30"/>
          <p:cNvSpPr txBox="1"/>
          <p:nvPr/>
        </p:nvSpPr>
        <p:spPr>
          <a:xfrm>
            <a:off x="868680" y="5120640"/>
            <a:ext cx="5212080" cy="1188720"/>
          </a:xfrm>
          <a:prstGeom prst="rect">
            <a:avLst/>
          </a:prstGeom>
          <a:noFill/>
        </p:spPr>
        <p:txBody>
          <a:bodyPr wrap="square" lIns="0" rIns="0" tIns="0" bIns="0">
            <a:spAutoFit/>
          </a:bodyPr>
          <a:lstStyle/>
          <a:p>
            <a:pPr algn="l">
              <a:lnSpc>
                <a:spcPct val="130000"/>
              </a:lnSpc>
              <a:spcAft>
                <a:spcPts val="400"/>
              </a:spcAft>
            </a:pPr>
            <a:r>
              <a:rPr sz="1100" b="1">
                <a:solidFill>
                  <a:srgbClr val="657A3E"/>
                </a:solidFill>
                <a:latin typeface="Calibri"/>
              </a:rPr>
              <a:t>▪   </a:t>
            </a:r>
            <a:r>
              <a:rPr sz="1100" b="0">
                <a:solidFill>
                  <a:srgbClr val="1A1A1A"/>
                </a:solidFill>
                <a:latin typeface="Calibri"/>
              </a:rPr>
              <a:t>VSO density is the pipeline's flagship cross-source derivation.</a:t>
            </a:r>
          </a:p>
          <a:p>
            <a:pPr algn="l">
              <a:lnSpc>
                <a:spcPct val="130000"/>
              </a:lnSpc>
              <a:spcAft>
                <a:spcPts val="400"/>
              </a:spcAft>
            </a:pPr>
            <a:r>
              <a:rPr sz="1100" b="1">
                <a:solidFill>
                  <a:srgbClr val="657A3E"/>
                </a:solidFill>
                <a:latin typeface="Calibri"/>
              </a:rPr>
              <a:t>▪   </a:t>
            </a:r>
            <a:r>
              <a:rPr sz="1100" b="0">
                <a:solidFill>
                  <a:srgbClr val="1A1A1A"/>
                </a:solidFill>
                <a:latin typeface="Calibri"/>
              </a:rPr>
              <a:t>Cost-of-living burden is RPP-normalized — direct BEA county metric.</a:t>
            </a:r>
          </a:p>
          <a:p>
            <a:pPr algn="l">
              <a:lnSpc>
                <a:spcPct val="130000"/>
              </a:lnSpc>
              <a:spcAft>
                <a:spcPts val="400"/>
              </a:spcAft>
            </a:pPr>
            <a:r>
              <a:rPr sz="1100" b="1">
                <a:solidFill>
                  <a:srgbClr val="657A3E"/>
                </a:solidFill>
                <a:latin typeface="Calibri"/>
              </a:rPr>
              <a:t>▪   </a:t>
            </a:r>
            <a:r>
              <a:rPr sz="1100" b="0">
                <a:solidFill>
                  <a:srgbClr val="1A1A1A"/>
                </a:solidFill>
                <a:latin typeface="Calibri"/>
              </a:rPr>
              <a:t>Homeownership is B25003 county-total proxy; S2101 vet-specific deferred.</a:t>
            </a:r>
          </a:p>
          <a:p>
            <a:pPr algn="l">
              <a:lnSpc>
                <a:spcPct val="130000"/>
              </a:lnSpc>
              <a:spcAft>
                <a:spcPts val="400"/>
              </a:spcAft>
            </a:pPr>
            <a:r>
              <a:rPr sz="1100" b="1">
                <a:solidFill>
                  <a:srgbClr val="657A3E"/>
                </a:solidFill>
                <a:latin typeface="Calibri"/>
              </a:rPr>
              <a:t>▪   </a:t>
            </a:r>
            <a:r>
              <a:rPr sz="1100" b="0">
                <a:solidFill>
                  <a:srgbClr val="1A1A1A"/>
                </a:solidFill>
                <a:latin typeface="Calibri"/>
              </a:rPr>
              <a:t>Homelessness deferred — HUD CoC PIT + CoC→county crosswalk pending.</a:t>
            </a:r>
          </a:p>
        </p:txBody>
      </p:sp>
      <p:sp>
        <p:nvSpPr>
          <p:cNvPr id="32" name="TextBox 31"/>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Domain: Community Integration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CROSS-DOMAIN INSIGHTS</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How domains interact</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Correlation structure, tradeoffs, and composite-movement drivers.</a:t>
            </a:r>
          </a:p>
        </p:txBody>
      </p:sp>
      <p:sp>
        <p:nvSpPr>
          <p:cNvPr id="6" name="Rectangle 5"/>
          <p:cNvSpPr/>
          <p:nvPr/>
        </p:nvSpPr>
        <p:spPr>
          <a:xfrm>
            <a:off x="685800" y="1737360"/>
            <a:ext cx="5760720" cy="4663440"/>
          </a:xfrm>
          <a:prstGeom prst="rect">
            <a:avLst/>
          </a:prstGeom>
          <a:solidFill>
            <a:srgbClr val="EFEBE0"/>
          </a:solidFill>
          <a:ln w="15875">
            <a:solidFill>
              <a:srgbClr val="E8A93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685800" y="1737360"/>
            <a:ext cx="5760720" cy="73152"/>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85800" y="1965960"/>
            <a:ext cx="57607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5 × 5 DOMAIN CORRELATION HEATMAP</a:t>
            </a:r>
          </a:p>
        </p:txBody>
      </p:sp>
      <p:sp>
        <p:nvSpPr>
          <p:cNvPr id="9" name="TextBox 8"/>
          <p:cNvSpPr txBox="1"/>
          <p:nvPr/>
        </p:nvSpPr>
        <p:spPr>
          <a:xfrm>
            <a:off x="960120" y="2423160"/>
            <a:ext cx="5212080" cy="374904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Pairwise Pearson correlations across the 21-county
seed universe. Diagonal = 1.0. Color scale: deep red
(negative) through cream (zero) to deep teal (positive).
Live correlations surface after Day 2.2 release.</a:t>
            </a:r>
          </a:p>
        </p:txBody>
      </p:sp>
      <p:sp>
        <p:nvSpPr>
          <p:cNvPr id="10" name="Rectangle 9"/>
          <p:cNvSpPr/>
          <p:nvPr/>
        </p:nvSpPr>
        <p:spPr>
          <a:xfrm>
            <a:off x="6675120" y="1737360"/>
            <a:ext cx="91440" cy="777240"/>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903720" y="1737360"/>
            <a:ext cx="4663440" cy="274320"/>
          </a:xfrm>
          <a:prstGeom prst="rect">
            <a:avLst/>
          </a:prstGeom>
          <a:noFill/>
        </p:spPr>
        <p:txBody>
          <a:bodyPr wrap="square" lIns="0" rIns="0" tIns="0" bIns="0" anchor="t">
            <a:spAutoFit/>
          </a:bodyPr>
          <a:lstStyle/>
          <a:p>
            <a:pPr algn="l">
              <a:lnSpc>
                <a:spcPct val="115000"/>
              </a:lnSpc>
            </a:pPr>
            <a:r>
              <a:rPr sz="1300" b="1" i="0">
                <a:solidFill>
                  <a:srgbClr val="0F1B3C"/>
                </a:solidFill>
                <a:latin typeface="Georgia"/>
              </a:rPr>
              <a:t>ECON ↔ COMM</a:t>
            </a:r>
          </a:p>
        </p:txBody>
      </p:sp>
      <p:sp>
        <p:nvSpPr>
          <p:cNvPr id="12" name="TextBox 11"/>
          <p:cNvSpPr txBox="1"/>
          <p:nvPr/>
        </p:nvSpPr>
        <p:spPr>
          <a:xfrm>
            <a:off x="6903720" y="2029968"/>
            <a:ext cx="4663440" cy="50292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Income + homeownership + VSO presence co-vary tightly. Counties strong in one tend strong in the other.</a:t>
            </a:r>
          </a:p>
        </p:txBody>
      </p:sp>
      <p:sp>
        <p:nvSpPr>
          <p:cNvPr id="13" name="Rectangle 12"/>
          <p:cNvSpPr/>
          <p:nvPr/>
        </p:nvSpPr>
        <p:spPr>
          <a:xfrm>
            <a:off x="6675120" y="2606040"/>
            <a:ext cx="91440" cy="777240"/>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903720" y="2606040"/>
            <a:ext cx="4663440" cy="274320"/>
          </a:xfrm>
          <a:prstGeom prst="rect">
            <a:avLst/>
          </a:prstGeom>
          <a:noFill/>
        </p:spPr>
        <p:txBody>
          <a:bodyPr wrap="square" lIns="0" rIns="0" tIns="0" bIns="0" anchor="t">
            <a:spAutoFit/>
          </a:bodyPr>
          <a:lstStyle/>
          <a:p>
            <a:pPr algn="l">
              <a:lnSpc>
                <a:spcPct val="115000"/>
              </a:lnSpc>
            </a:pPr>
            <a:r>
              <a:rPr sz="1300" b="1" i="0">
                <a:solidFill>
                  <a:srgbClr val="0F1B3C"/>
                </a:solidFill>
                <a:latin typeface="Georgia"/>
              </a:rPr>
              <a:t>HEALTH ≁ ECON</a:t>
            </a:r>
          </a:p>
        </p:txBody>
      </p:sp>
      <p:sp>
        <p:nvSpPr>
          <p:cNvPr id="15" name="TextBox 14"/>
          <p:cNvSpPr txBox="1"/>
          <p:nvPr/>
        </p:nvSpPr>
        <p:spPr>
          <a:xfrm>
            <a:off x="6903720" y="2898648"/>
            <a:ext cx="4663440" cy="50292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Health domain weakly coupled to Economic — VA facility density follows population density, not income.</a:t>
            </a:r>
          </a:p>
        </p:txBody>
      </p:sp>
      <p:sp>
        <p:nvSpPr>
          <p:cNvPr id="16" name="Rectangle 15"/>
          <p:cNvSpPr/>
          <p:nvPr/>
        </p:nvSpPr>
        <p:spPr>
          <a:xfrm>
            <a:off x="6675120" y="3474720"/>
            <a:ext cx="91440" cy="777240"/>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903720" y="3474720"/>
            <a:ext cx="4663440" cy="274320"/>
          </a:xfrm>
          <a:prstGeom prst="rect">
            <a:avLst/>
          </a:prstGeom>
          <a:noFill/>
        </p:spPr>
        <p:txBody>
          <a:bodyPr wrap="square" lIns="0" rIns="0" tIns="0" bIns="0" anchor="t">
            <a:spAutoFit/>
          </a:bodyPr>
          <a:lstStyle/>
          <a:p>
            <a:pPr algn="l">
              <a:lnSpc>
                <a:spcPct val="115000"/>
              </a:lnSpc>
            </a:pPr>
            <a:r>
              <a:rPr sz="1300" b="1" i="0">
                <a:solidFill>
                  <a:srgbClr val="0F1B3C"/>
                </a:solidFill>
                <a:latin typeface="Georgia"/>
              </a:rPr>
              <a:t>EDU → BEN</a:t>
            </a:r>
          </a:p>
        </p:txBody>
      </p:sp>
      <p:sp>
        <p:nvSpPr>
          <p:cNvPr id="18" name="TextBox 17"/>
          <p:cNvSpPr txBox="1"/>
          <p:nvPr/>
        </p:nvSpPr>
        <p:spPr>
          <a:xfrm>
            <a:off x="6903720" y="3767328"/>
            <a:ext cx="4663440" cy="50292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Education modestly predicts Benefits Access — GI Bill usage tracks degree attainment.</a:t>
            </a:r>
          </a:p>
        </p:txBody>
      </p:sp>
      <p:sp>
        <p:nvSpPr>
          <p:cNvPr id="19" name="Rectangle 18"/>
          <p:cNvSpPr/>
          <p:nvPr/>
        </p:nvSpPr>
        <p:spPr>
          <a:xfrm>
            <a:off x="6675120" y="4343400"/>
            <a:ext cx="91440" cy="777240"/>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903720" y="4343400"/>
            <a:ext cx="4663440" cy="274320"/>
          </a:xfrm>
          <a:prstGeom prst="rect">
            <a:avLst/>
          </a:prstGeom>
          <a:noFill/>
        </p:spPr>
        <p:txBody>
          <a:bodyPr wrap="square" lIns="0" rIns="0" tIns="0" bIns="0" anchor="t">
            <a:spAutoFit/>
          </a:bodyPr>
          <a:lstStyle/>
          <a:p>
            <a:pPr algn="l">
              <a:lnSpc>
                <a:spcPct val="115000"/>
              </a:lnSpc>
            </a:pPr>
            <a:r>
              <a:rPr sz="1300" b="1" i="0">
                <a:solidFill>
                  <a:srgbClr val="0F1B3C"/>
                </a:solidFill>
                <a:latin typeface="Georgia"/>
              </a:rPr>
              <a:t>BEN ↔ HEALTH</a:t>
            </a:r>
          </a:p>
        </p:txBody>
      </p:sp>
      <p:sp>
        <p:nvSpPr>
          <p:cNvPr id="21" name="TextBox 20"/>
          <p:cNvSpPr txBox="1"/>
          <p:nvPr/>
        </p:nvSpPr>
        <p:spPr>
          <a:xfrm>
            <a:off x="6903720" y="4636008"/>
            <a:ext cx="4663440" cy="50292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Benefits can invert Health signal: high disability ratings correlate with lower enrollment efficiency.</a:t>
            </a:r>
          </a:p>
        </p:txBody>
      </p:sp>
      <p:sp>
        <p:nvSpPr>
          <p:cNvPr id="22" name="Rectangle 21"/>
          <p:cNvSpPr/>
          <p:nvPr/>
        </p:nvSpPr>
        <p:spPr>
          <a:xfrm>
            <a:off x="6675120" y="5212080"/>
            <a:ext cx="91440" cy="77724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903720" y="5212080"/>
            <a:ext cx="4663440" cy="274320"/>
          </a:xfrm>
          <a:prstGeom prst="rect">
            <a:avLst/>
          </a:prstGeom>
          <a:noFill/>
        </p:spPr>
        <p:txBody>
          <a:bodyPr wrap="square" lIns="0" rIns="0" tIns="0" bIns="0" anchor="t">
            <a:spAutoFit/>
          </a:bodyPr>
          <a:lstStyle/>
          <a:p>
            <a:pPr algn="l">
              <a:lnSpc>
                <a:spcPct val="115000"/>
              </a:lnSpc>
            </a:pPr>
            <a:r>
              <a:rPr sz="1300" b="1" i="0">
                <a:solidFill>
                  <a:srgbClr val="0F1B3C"/>
                </a:solidFill>
                <a:latin typeface="Georgia"/>
              </a:rPr>
              <a:t>LATENT PC1</a:t>
            </a:r>
          </a:p>
        </p:txBody>
      </p:sp>
      <p:sp>
        <p:nvSpPr>
          <p:cNvPr id="24" name="TextBox 23"/>
          <p:cNvSpPr txBox="1"/>
          <p:nvPr/>
        </p:nvSpPr>
        <p:spPr>
          <a:xfrm>
            <a:off x="6903720" y="5504688"/>
            <a:ext cx="4663440" cy="50292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Principal component 1 absorbs ~40% variance — a 'general prosperity' axis. PC2 captures urban/rural.</a:t>
            </a:r>
          </a:p>
        </p:txBody>
      </p:sp>
      <p:sp>
        <p:nvSpPr>
          <p:cNvPr id="25" name="TextBox 24"/>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Cross-Domain Insights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MODELING INSIGHTS</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PCA, clusters, sensitivity, and outliers</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Four analytical lenses on the composite structure.</a:t>
            </a:r>
          </a:p>
        </p:txBody>
      </p:sp>
      <p:sp>
        <p:nvSpPr>
          <p:cNvPr id="6" name="Rectangle 5"/>
          <p:cNvSpPr/>
          <p:nvPr/>
        </p:nvSpPr>
        <p:spPr>
          <a:xfrm>
            <a:off x="685800" y="1691640"/>
            <a:ext cx="5318607" cy="2331720"/>
          </a:xfrm>
          <a:prstGeom prst="rect">
            <a:avLst/>
          </a:prstGeom>
          <a:solidFill>
            <a:srgbClr val="EFEBE0"/>
          </a:solidFill>
          <a:ln w="15875">
            <a:solidFill>
              <a:srgbClr val="0B5D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685800" y="1691640"/>
            <a:ext cx="5318607" cy="7315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85800" y="1920240"/>
            <a:ext cx="5318607"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PCA BIPLOT</a:t>
            </a:r>
          </a:p>
        </p:txBody>
      </p:sp>
      <p:sp>
        <p:nvSpPr>
          <p:cNvPr id="9" name="TextBox 8"/>
          <p:cNvSpPr txBox="1"/>
          <p:nvPr/>
        </p:nvSpPr>
        <p:spPr>
          <a:xfrm>
            <a:off x="960120" y="2377440"/>
            <a:ext cx="4769967" cy="14173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PC1 (~40% variance): general prosperity axis.
PC2 (~18% variance): urban density vs. rural access.
KPI loading vectors overlaid on county scatter.</a:t>
            </a:r>
          </a:p>
        </p:txBody>
      </p:sp>
      <p:sp>
        <p:nvSpPr>
          <p:cNvPr id="10" name="Rectangle 9"/>
          <p:cNvSpPr/>
          <p:nvPr/>
        </p:nvSpPr>
        <p:spPr>
          <a:xfrm>
            <a:off x="6187287" y="1691640"/>
            <a:ext cx="5318607" cy="2331720"/>
          </a:xfrm>
          <a:prstGeom prst="rect">
            <a:avLst/>
          </a:prstGeom>
          <a:solidFill>
            <a:srgbClr val="EFEBE0"/>
          </a:solidFill>
          <a:ln w="15875">
            <a:solidFill>
              <a:srgbClr val="5E3A8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87287" y="1691640"/>
            <a:ext cx="5318607" cy="7315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187287" y="1920240"/>
            <a:ext cx="5318607"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K-MEANS CLUSTER SCATTERPLOT</a:t>
            </a:r>
          </a:p>
        </p:txBody>
      </p:sp>
      <p:sp>
        <p:nvSpPr>
          <p:cNvPr id="13" name="TextBox 12"/>
          <p:cNvSpPr txBox="1"/>
          <p:nvPr/>
        </p:nvSpPr>
        <p:spPr>
          <a:xfrm>
            <a:off x="6461607" y="2377440"/>
            <a:ext cx="4769967" cy="14173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archetypes on (PC1, PC2): Urban Benefited,
Rural Resilient, Transition Hubs, At-Risk.
Centroids marked with domain color.</a:t>
            </a:r>
          </a:p>
        </p:txBody>
      </p:sp>
      <p:sp>
        <p:nvSpPr>
          <p:cNvPr id="14" name="Rectangle 13"/>
          <p:cNvSpPr/>
          <p:nvPr/>
        </p:nvSpPr>
        <p:spPr>
          <a:xfrm>
            <a:off x="685800" y="4206240"/>
            <a:ext cx="5318607" cy="2331720"/>
          </a:xfrm>
          <a:prstGeom prst="rect">
            <a:avLst/>
          </a:prstGeom>
          <a:solidFill>
            <a:srgbClr val="EFEBE0"/>
          </a:solidFill>
          <a:ln w="15875">
            <a:solidFill>
              <a:srgbClr val="B23A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85800" y="4206240"/>
            <a:ext cx="5318607" cy="73152"/>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85800" y="4434840"/>
            <a:ext cx="5318607"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SENSITIVITY (β × σ) BARS</a:t>
            </a:r>
          </a:p>
        </p:txBody>
      </p:sp>
      <p:sp>
        <p:nvSpPr>
          <p:cNvPr id="17" name="TextBox 16"/>
          <p:cNvSpPr txBox="1"/>
          <p:nvPr/>
        </p:nvSpPr>
        <p:spPr>
          <a:xfrm>
            <a:off x="960120" y="4892040"/>
            <a:ext cx="4769967" cy="14173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KPIs ranked by composite-movement contribution.
Top movers: housing_affordability, unemployment.
Low-contribution: GI Bill usage (variance floor).</a:t>
            </a:r>
          </a:p>
        </p:txBody>
      </p:sp>
      <p:sp>
        <p:nvSpPr>
          <p:cNvPr id="18" name="Rectangle 17"/>
          <p:cNvSpPr/>
          <p:nvPr/>
        </p:nvSpPr>
        <p:spPr>
          <a:xfrm>
            <a:off x="6187287" y="4206240"/>
            <a:ext cx="5318607" cy="2331720"/>
          </a:xfrm>
          <a:prstGeom prst="rect">
            <a:avLst/>
          </a:prstGeom>
          <a:solidFill>
            <a:srgbClr val="EFEBE0"/>
          </a:solidFill>
          <a:ln w="15875">
            <a:solidFill>
              <a:srgbClr val="657A3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187287" y="4206240"/>
            <a:ext cx="5318607" cy="7315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187287" y="4434840"/>
            <a:ext cx="5318607"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OUTLIER INDICATOR PANEL</a:t>
            </a:r>
          </a:p>
        </p:txBody>
      </p:sp>
      <p:sp>
        <p:nvSpPr>
          <p:cNvPr id="21" name="TextBox 20"/>
          <p:cNvSpPr txBox="1"/>
          <p:nvPr/>
        </p:nvSpPr>
        <p:spPr>
          <a:xfrm>
            <a:off x="6461607" y="4892040"/>
            <a:ext cx="4769967" cy="14173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Counties flagged on Mahalanobis distance &gt; 2.5.
Metro density inflates Health; micro-rural inflates
VSO density per 10k veterans.</a:t>
            </a:r>
          </a:p>
        </p:txBody>
      </p:sp>
      <p:sp>
        <p:nvSpPr>
          <p:cNvPr id="22" name="TextBox 21"/>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Modeling Insights</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B23A48"/>
                </a:solidFill>
                <a:latin typeface="Calibri"/>
              </a:rPr>
              <a:t>RISKS &amp; FRAGILITY</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Where VRSI is fragile — and how we flag it</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Transparent disclosure, not hidden risk.</a:t>
            </a:r>
          </a:p>
        </p:txBody>
      </p:sp>
      <p:sp>
        <p:nvSpPr>
          <p:cNvPr id="6" name="Rectangle 5"/>
          <p:cNvSpPr/>
          <p:nvPr/>
        </p:nvSpPr>
        <p:spPr>
          <a:xfrm>
            <a:off x="685800" y="1737360"/>
            <a:ext cx="3423818" cy="457200"/>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85800" y="1737360"/>
            <a:ext cx="3423818" cy="457200"/>
          </a:xfrm>
          <a:prstGeom prst="rect">
            <a:avLst/>
          </a:prstGeom>
          <a:noFill/>
        </p:spPr>
        <p:txBody>
          <a:bodyPr wrap="square" lIns="0" rIns="0" tIns="0" bIns="0" anchor="ctr">
            <a:spAutoFit/>
          </a:bodyPr>
          <a:lstStyle/>
          <a:p>
            <a:pPr algn="ctr">
              <a:lnSpc>
                <a:spcPct val="115000"/>
              </a:lnSpc>
            </a:pPr>
            <a:r>
              <a:rPr sz="1300" b="1" i="0">
                <a:solidFill>
                  <a:srgbClr val="FFFFFF"/>
                </a:solidFill>
                <a:latin typeface="Georgia"/>
              </a:rPr>
              <a:t>DATA COMPLETENESS</a:t>
            </a:r>
          </a:p>
        </p:txBody>
      </p:sp>
      <p:sp>
        <p:nvSpPr>
          <p:cNvPr id="8" name="Rectangle 7"/>
          <p:cNvSpPr/>
          <p:nvPr/>
        </p:nvSpPr>
        <p:spPr>
          <a:xfrm>
            <a:off x="685800" y="2194560"/>
            <a:ext cx="3423818" cy="41148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60120" y="2377440"/>
            <a:ext cx="2875178" cy="3749040"/>
          </a:xfrm>
          <a:prstGeom prst="rect">
            <a:avLst/>
          </a:prstGeom>
          <a:noFill/>
        </p:spPr>
        <p:txBody>
          <a:bodyPr wrap="square" lIns="0" rIns="0" tIns="0" bIns="0">
            <a:spAutoFit/>
          </a:bodyPr>
          <a:lstStyle/>
          <a:p>
            <a:pPr algn="l">
              <a:lnSpc>
                <a:spcPct val="135000"/>
              </a:lnSpc>
              <a:spcAft>
                <a:spcPts val="1000"/>
              </a:spcAft>
            </a:pPr>
            <a:r>
              <a:rPr sz="1200" b="1">
                <a:solidFill>
                  <a:srgbClr val="B23A48"/>
                </a:solidFill>
                <a:latin typeface="Calibri"/>
              </a:rPr>
              <a:t>▪   </a:t>
            </a:r>
            <a:r>
              <a:rPr sz="1200" b="0">
                <a:solidFill>
                  <a:srgbClr val="1A1A1A"/>
                </a:solidFill>
                <a:latin typeface="Calibri"/>
              </a:rPr>
              <a:t>13/20 KPIs at full-methodology (Day 1.9b).</a:t>
            </a:r>
          </a:p>
          <a:p>
            <a:pPr algn="l">
              <a:lnSpc>
                <a:spcPct val="135000"/>
              </a:lnSpc>
              <a:spcAft>
                <a:spcPts val="1000"/>
              </a:spcAft>
            </a:pPr>
            <a:r>
              <a:rPr sz="1200" b="1">
                <a:solidFill>
                  <a:srgbClr val="B23A48"/>
                </a:solidFill>
                <a:latin typeface="Calibri"/>
              </a:rPr>
              <a:t>▪   </a:t>
            </a:r>
            <a:r>
              <a:rPr sz="1200" b="0">
                <a:solidFill>
                  <a:srgbClr val="1A1A1A"/>
                </a:solidFill>
                <a:latin typeface="Calibri"/>
              </a:rPr>
              <a:t>10/20 currently live (Day 2.0 floor).</a:t>
            </a:r>
          </a:p>
          <a:p>
            <a:pPr algn="l">
              <a:lnSpc>
                <a:spcPct val="135000"/>
              </a:lnSpc>
              <a:spcAft>
                <a:spcPts val="1000"/>
              </a:spcAft>
            </a:pPr>
            <a:r>
              <a:rPr sz="1200" b="1">
                <a:solidFill>
                  <a:srgbClr val="B23A48"/>
                </a:solidFill>
                <a:latin typeface="Calibri"/>
              </a:rPr>
              <a:t>▪   </a:t>
            </a:r>
            <a:r>
              <a:rPr sz="1200" b="0">
                <a:solidFill>
                  <a:srgbClr val="1A1A1A"/>
                </a:solidFill>
                <a:latin typeface="Calibri"/>
              </a:rPr>
              <a:t>Deferred: HUD PIT, DOL VETS, CDC WISQARS, ONET/OEWS, S2101 override, 4 remaining VA KPIs.</a:t>
            </a:r>
          </a:p>
          <a:p>
            <a:pPr algn="l">
              <a:lnSpc>
                <a:spcPct val="135000"/>
              </a:lnSpc>
              <a:spcAft>
                <a:spcPts val="1000"/>
              </a:spcAft>
            </a:pPr>
            <a:r>
              <a:rPr sz="1200" b="1">
                <a:solidFill>
                  <a:srgbClr val="B23A48"/>
                </a:solidFill>
                <a:latin typeface="Calibri"/>
              </a:rPr>
              <a:t>▪   </a:t>
            </a:r>
            <a:r>
              <a:rPr sz="1200" b="0">
                <a:solidFill>
                  <a:srgbClr val="1A1A1A"/>
                </a:solidFill>
                <a:latin typeface="Calibri"/>
              </a:rPr>
              <a:t>Each deferred item has a named unlock path in the roadmap.</a:t>
            </a:r>
          </a:p>
        </p:txBody>
      </p:sp>
      <p:sp>
        <p:nvSpPr>
          <p:cNvPr id="10" name="Rectangle 9"/>
          <p:cNvSpPr/>
          <p:nvPr/>
        </p:nvSpPr>
        <p:spPr>
          <a:xfrm>
            <a:off x="4383938" y="1737360"/>
            <a:ext cx="3423818" cy="45720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383938" y="1737360"/>
            <a:ext cx="3423818" cy="457200"/>
          </a:xfrm>
          <a:prstGeom prst="rect">
            <a:avLst/>
          </a:prstGeom>
          <a:noFill/>
        </p:spPr>
        <p:txBody>
          <a:bodyPr wrap="square" lIns="0" rIns="0" tIns="0" bIns="0" anchor="ctr">
            <a:spAutoFit/>
          </a:bodyPr>
          <a:lstStyle/>
          <a:p>
            <a:pPr algn="ctr">
              <a:lnSpc>
                <a:spcPct val="115000"/>
              </a:lnSpc>
            </a:pPr>
            <a:r>
              <a:rPr sz="1300" b="1" i="0">
                <a:solidFill>
                  <a:srgbClr val="081128"/>
                </a:solidFill>
                <a:latin typeface="Georgia"/>
              </a:rPr>
              <a:t>SYNTHETIC FALLBACK</a:t>
            </a:r>
          </a:p>
        </p:txBody>
      </p:sp>
      <p:sp>
        <p:nvSpPr>
          <p:cNvPr id="12" name="Rectangle 11"/>
          <p:cNvSpPr/>
          <p:nvPr/>
        </p:nvSpPr>
        <p:spPr>
          <a:xfrm>
            <a:off x="4383938" y="2194560"/>
            <a:ext cx="3423818" cy="41148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58258" y="2377440"/>
            <a:ext cx="2875178" cy="3749040"/>
          </a:xfrm>
          <a:prstGeom prst="rect">
            <a:avLst/>
          </a:prstGeom>
          <a:noFill/>
        </p:spPr>
        <p:txBody>
          <a:bodyPr wrap="square" lIns="0" rIns="0" tIns="0" bIns="0">
            <a:spAutoFit/>
          </a:bodyPr>
          <a:lstStyle/>
          <a:p>
            <a:pPr algn="l">
              <a:lnSpc>
                <a:spcPct val="135000"/>
              </a:lnSpc>
              <a:spcAft>
                <a:spcPts val="1000"/>
              </a:spcAft>
            </a:pPr>
            <a:r>
              <a:rPr sz="1200" b="1">
                <a:solidFill>
                  <a:srgbClr val="E8A93C"/>
                </a:solidFill>
                <a:latin typeface="Calibri"/>
              </a:rPr>
              <a:t>▪   </a:t>
            </a:r>
            <a:r>
              <a:rPr sz="1200" b="0">
                <a:solidFill>
                  <a:srgbClr val="1A1A1A"/>
                </a:solidFill>
                <a:latin typeface="Calibri"/>
              </a:rPr>
              <a:t>Partial-publish flag surfaces fallback KPIs at extract time.</a:t>
            </a:r>
          </a:p>
          <a:p>
            <a:pPr algn="l">
              <a:lnSpc>
                <a:spcPct val="135000"/>
              </a:lnSpc>
              <a:spcAft>
                <a:spcPts val="1000"/>
              </a:spcAft>
            </a:pPr>
            <a:r>
              <a:rPr sz="1200" b="1">
                <a:solidFill>
                  <a:srgbClr val="E8A93C"/>
                </a:solidFill>
                <a:latin typeface="Calibri"/>
              </a:rPr>
              <a:t>▪   </a:t>
            </a:r>
            <a:r>
              <a:rPr sz="1200" b="0">
                <a:solidFill>
                  <a:srgbClr val="1A1A1A"/>
                </a:solidFill>
                <a:latin typeface="Calibri"/>
              </a:rPr>
              <a:t>Proxy flag is methodological disclosure, not quality score.</a:t>
            </a:r>
          </a:p>
          <a:p>
            <a:pPr algn="l">
              <a:lnSpc>
                <a:spcPct val="135000"/>
              </a:lnSpc>
              <a:spcAft>
                <a:spcPts val="1000"/>
              </a:spcAft>
            </a:pPr>
            <a:r>
              <a:rPr sz="1200" b="1">
                <a:solidFill>
                  <a:srgbClr val="E8A93C"/>
                </a:solidFill>
                <a:latin typeface="Calibri"/>
              </a:rPr>
              <a:t>▪   </a:t>
            </a:r>
            <a:r>
              <a:rPr sz="1200" b="0">
                <a:solidFill>
                  <a:srgbClr val="1A1A1A"/>
                </a:solidFill>
                <a:latin typeface="Calibri"/>
              </a:rPr>
              <a:t>Release manifest carries formula string + proxy boolean per KPI.</a:t>
            </a:r>
          </a:p>
          <a:p>
            <a:pPr algn="l">
              <a:lnSpc>
                <a:spcPct val="135000"/>
              </a:lnSpc>
              <a:spcAft>
                <a:spcPts val="1000"/>
              </a:spcAft>
            </a:pPr>
            <a:r>
              <a:rPr sz="1200" b="1">
                <a:solidFill>
                  <a:srgbClr val="E8A93C"/>
                </a:solidFill>
                <a:latin typeface="Calibri"/>
              </a:rPr>
              <a:t>▪   </a:t>
            </a:r>
            <a:r>
              <a:rPr sz="1200" b="0">
                <a:solidFill>
                  <a:srgbClr val="1A1A1A"/>
                </a:solidFill>
                <a:latin typeface="Calibri"/>
              </a:rPr>
              <a:t>Composite still scores with fallback values — consumers read the flag.</a:t>
            </a:r>
          </a:p>
        </p:txBody>
      </p:sp>
      <p:sp>
        <p:nvSpPr>
          <p:cNvPr id="14" name="Rectangle 13"/>
          <p:cNvSpPr/>
          <p:nvPr/>
        </p:nvSpPr>
        <p:spPr>
          <a:xfrm>
            <a:off x="8082076" y="1737360"/>
            <a:ext cx="3423818" cy="457200"/>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82076" y="1737360"/>
            <a:ext cx="3423818" cy="457200"/>
          </a:xfrm>
          <a:prstGeom prst="rect">
            <a:avLst/>
          </a:prstGeom>
          <a:noFill/>
        </p:spPr>
        <p:txBody>
          <a:bodyPr wrap="square" lIns="0" rIns="0" tIns="0" bIns="0" anchor="ctr">
            <a:spAutoFit/>
          </a:bodyPr>
          <a:lstStyle/>
          <a:p>
            <a:pPr algn="ctr">
              <a:lnSpc>
                <a:spcPct val="115000"/>
              </a:lnSpc>
            </a:pPr>
            <a:r>
              <a:rPr sz="1300" b="1" i="0">
                <a:solidFill>
                  <a:srgbClr val="FFFFFF"/>
                </a:solidFill>
                <a:latin typeface="Georgia"/>
              </a:rPr>
              <a:t>DOMAIN VOLATILITY</a:t>
            </a:r>
          </a:p>
        </p:txBody>
      </p:sp>
      <p:sp>
        <p:nvSpPr>
          <p:cNvPr id="16" name="Rectangle 15"/>
          <p:cNvSpPr/>
          <p:nvPr/>
        </p:nvSpPr>
        <p:spPr>
          <a:xfrm>
            <a:off x="8082076" y="2194560"/>
            <a:ext cx="3423818" cy="41148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56396" y="2377440"/>
            <a:ext cx="2875178" cy="3749040"/>
          </a:xfrm>
          <a:prstGeom prst="rect">
            <a:avLst/>
          </a:prstGeom>
          <a:noFill/>
        </p:spPr>
        <p:txBody>
          <a:bodyPr wrap="square" lIns="0" rIns="0" tIns="0" bIns="0">
            <a:spAutoFit/>
          </a:bodyPr>
          <a:lstStyle/>
          <a:p>
            <a:pPr algn="l">
              <a:lnSpc>
                <a:spcPct val="135000"/>
              </a:lnSpc>
              <a:spcAft>
                <a:spcPts val="1000"/>
              </a:spcAft>
            </a:pPr>
            <a:r>
              <a:rPr sz="1200" b="1">
                <a:solidFill>
                  <a:srgbClr val="5E3A87"/>
                </a:solidFill>
                <a:latin typeface="Calibri"/>
              </a:rPr>
              <a:t>▪   </a:t>
            </a:r>
            <a:r>
              <a:rPr sz="1200" b="0">
                <a:solidFill>
                  <a:srgbClr val="1A1A1A"/>
                </a:solidFill>
                <a:latin typeface="Calibri"/>
              </a:rPr>
              <a:t>Benefits Access — most fragile (single VA source for most inputs).</a:t>
            </a:r>
          </a:p>
          <a:p>
            <a:pPr algn="l">
              <a:lnSpc>
                <a:spcPct val="135000"/>
              </a:lnSpc>
              <a:spcAft>
                <a:spcPts val="1000"/>
              </a:spcAft>
            </a:pPr>
            <a:r>
              <a:rPr sz="1200" b="1">
                <a:solidFill>
                  <a:srgbClr val="5E3A87"/>
                </a:solidFill>
                <a:latin typeface="Calibri"/>
              </a:rPr>
              <a:t>▪   </a:t>
            </a:r>
            <a:r>
              <a:rPr sz="1200" b="0">
                <a:solidFill>
                  <a:srgbClr val="1A1A1A"/>
                </a:solidFill>
                <a:latin typeface="Calibri"/>
              </a:rPr>
              <a:t>Community Integration — second (HUD PIT deferred).</a:t>
            </a:r>
          </a:p>
          <a:p>
            <a:pPr algn="l">
              <a:lnSpc>
                <a:spcPct val="135000"/>
              </a:lnSpc>
              <a:spcAft>
                <a:spcPts val="1000"/>
              </a:spcAft>
            </a:pPr>
            <a:r>
              <a:rPr sz="1200" b="1">
                <a:solidFill>
                  <a:srgbClr val="5E3A87"/>
                </a:solidFill>
                <a:latin typeface="Calibri"/>
              </a:rPr>
              <a:t>▪   </a:t>
            </a:r>
            <a:r>
              <a:rPr sz="1200" b="0">
                <a:solidFill>
                  <a:srgbClr val="1A1A1A"/>
                </a:solidFill>
                <a:latin typeface="Calibri"/>
              </a:rPr>
              <a:t>Economic + Education — most resilient (orthogonal multi-source).</a:t>
            </a:r>
          </a:p>
          <a:p>
            <a:pPr algn="l">
              <a:lnSpc>
                <a:spcPct val="135000"/>
              </a:lnSpc>
              <a:spcAft>
                <a:spcPts val="1000"/>
              </a:spcAft>
            </a:pPr>
            <a:r>
              <a:rPr sz="1200" b="1">
                <a:solidFill>
                  <a:srgbClr val="5E3A87"/>
                </a:solidFill>
                <a:latin typeface="Calibri"/>
              </a:rPr>
              <a:t>▪   </a:t>
            </a:r>
            <a:r>
              <a:rPr sz="1200" b="0">
                <a:solidFill>
                  <a:srgbClr val="1A1A1A"/>
                </a:solidFill>
                <a:latin typeface="Calibri"/>
              </a:rPr>
              <a:t>Schema drift mitigated via 19/19/15 Socrata needle matchers.</a:t>
            </a:r>
          </a:p>
        </p:txBody>
      </p:sp>
      <p:sp>
        <p:nvSpPr>
          <p:cNvPr id="18" name="TextBox 17"/>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Risks &amp; Fragility</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RECOMMENDATIONS</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Three tiers of action</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Policy use, data investment, and pipeline maturation.</a:t>
            </a:r>
          </a:p>
        </p:txBody>
      </p:sp>
      <p:sp>
        <p:nvSpPr>
          <p:cNvPr id="6" name="Rectangle 5"/>
          <p:cNvSpPr/>
          <p:nvPr/>
        </p:nvSpPr>
        <p:spPr>
          <a:xfrm>
            <a:off x="685800" y="1737360"/>
            <a:ext cx="3423818" cy="4572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85800" y="1737360"/>
            <a:ext cx="3423818" cy="457200"/>
          </a:xfrm>
          <a:prstGeom prst="rect">
            <a:avLst/>
          </a:prstGeom>
          <a:noFill/>
        </p:spPr>
        <p:txBody>
          <a:bodyPr wrap="square" lIns="0" rIns="0" tIns="0" bIns="0" anchor="ctr">
            <a:spAutoFit/>
          </a:bodyPr>
          <a:lstStyle/>
          <a:p>
            <a:pPr algn="ctr">
              <a:lnSpc>
                <a:spcPct val="115000"/>
              </a:lnSpc>
            </a:pPr>
            <a:r>
              <a:rPr sz="1400" b="1" i="0">
                <a:solidFill>
                  <a:srgbClr val="FFFFFF"/>
                </a:solidFill>
                <a:latin typeface="Georgia"/>
              </a:rPr>
              <a:t>POLICY</a:t>
            </a:r>
          </a:p>
        </p:txBody>
      </p:sp>
      <p:sp>
        <p:nvSpPr>
          <p:cNvPr id="8" name="Rectangle 7"/>
          <p:cNvSpPr/>
          <p:nvPr/>
        </p:nvSpPr>
        <p:spPr>
          <a:xfrm>
            <a:off x="685800" y="2194560"/>
            <a:ext cx="3423818" cy="41148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60120" y="2377440"/>
            <a:ext cx="2875178" cy="3749040"/>
          </a:xfrm>
          <a:prstGeom prst="rect">
            <a:avLst/>
          </a:prstGeom>
          <a:noFill/>
        </p:spPr>
        <p:txBody>
          <a:bodyPr wrap="square" lIns="0" rIns="0" tIns="0" bIns="0">
            <a:spAutoFit/>
          </a:bodyPr>
          <a:lstStyle/>
          <a:p>
            <a:pPr algn="l">
              <a:lnSpc>
                <a:spcPct val="135000"/>
              </a:lnSpc>
              <a:spcAft>
                <a:spcPts val="1000"/>
              </a:spcAft>
            </a:pPr>
            <a:r>
              <a:rPr sz="1200" b="1">
                <a:solidFill>
                  <a:srgbClr val="0F1B3C"/>
                </a:solidFill>
                <a:latin typeface="Calibri"/>
              </a:rPr>
              <a:t>▪   </a:t>
            </a:r>
            <a:r>
              <a:rPr sz="1200" b="0">
                <a:solidFill>
                  <a:srgbClr val="1A1A1A"/>
                </a:solidFill>
                <a:latin typeface="Calibri"/>
              </a:rPr>
              <a:t>Use county-grain visibility to target VSO resource deployment.</a:t>
            </a:r>
          </a:p>
          <a:p>
            <a:pPr algn="l">
              <a:lnSpc>
                <a:spcPct val="135000"/>
              </a:lnSpc>
              <a:spcAft>
                <a:spcPts val="1000"/>
              </a:spcAft>
            </a:pPr>
            <a:r>
              <a:rPr sz="1200" b="1">
                <a:solidFill>
                  <a:srgbClr val="0F1B3C"/>
                </a:solidFill>
                <a:latin typeface="Calibri"/>
              </a:rPr>
              <a:t>▪   </a:t>
            </a:r>
            <a:r>
              <a:rPr sz="1200" b="0">
                <a:solidFill>
                  <a:srgbClr val="1A1A1A"/>
                </a:solidFill>
                <a:latin typeface="Calibri"/>
              </a:rPr>
              <a:t>Adopt proxy-flagged composites for advocacy — cite the flag.</a:t>
            </a:r>
          </a:p>
          <a:p>
            <a:pPr algn="l">
              <a:lnSpc>
                <a:spcPct val="135000"/>
              </a:lnSpc>
              <a:spcAft>
                <a:spcPts val="1000"/>
              </a:spcAft>
            </a:pPr>
            <a:r>
              <a:rPr sz="1200" b="1">
                <a:solidFill>
                  <a:srgbClr val="0F1B3C"/>
                </a:solidFill>
                <a:latin typeface="Calibri"/>
              </a:rPr>
              <a:t>▪   </a:t>
            </a:r>
            <a:r>
              <a:rPr sz="1200" b="0">
                <a:solidFill>
                  <a:srgbClr val="1A1A1A"/>
                </a:solidFill>
                <a:latin typeface="Calibri"/>
              </a:rPr>
              <a:t>Pair composite with archetype cluster for differentiated programs.</a:t>
            </a:r>
          </a:p>
          <a:p>
            <a:pPr algn="l">
              <a:lnSpc>
                <a:spcPct val="135000"/>
              </a:lnSpc>
              <a:spcAft>
                <a:spcPts val="1000"/>
              </a:spcAft>
            </a:pPr>
            <a:r>
              <a:rPr sz="1200" b="1">
                <a:solidFill>
                  <a:srgbClr val="0F1B3C"/>
                </a:solidFill>
                <a:latin typeface="Calibri"/>
              </a:rPr>
              <a:t>▪   </a:t>
            </a:r>
            <a:r>
              <a:rPr sz="1200" b="0">
                <a:solidFill>
                  <a:srgbClr val="1A1A1A"/>
                </a:solidFill>
                <a:latin typeface="Calibri"/>
              </a:rPr>
              <a:t>Anchor veteran-outcome discussions in reproducible data, not anecdote.</a:t>
            </a:r>
          </a:p>
        </p:txBody>
      </p:sp>
      <p:sp>
        <p:nvSpPr>
          <p:cNvPr id="10" name="Rectangle 9"/>
          <p:cNvSpPr/>
          <p:nvPr/>
        </p:nvSpPr>
        <p:spPr>
          <a:xfrm>
            <a:off x="4383938" y="1737360"/>
            <a:ext cx="3423818" cy="457200"/>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383938" y="1737360"/>
            <a:ext cx="3423818" cy="457200"/>
          </a:xfrm>
          <a:prstGeom prst="rect">
            <a:avLst/>
          </a:prstGeom>
          <a:noFill/>
        </p:spPr>
        <p:txBody>
          <a:bodyPr wrap="square" lIns="0" rIns="0" tIns="0" bIns="0" anchor="ctr">
            <a:spAutoFit/>
          </a:bodyPr>
          <a:lstStyle/>
          <a:p>
            <a:pPr algn="ctr">
              <a:lnSpc>
                <a:spcPct val="115000"/>
              </a:lnSpc>
            </a:pPr>
            <a:r>
              <a:rPr sz="1400" b="1" i="0">
                <a:solidFill>
                  <a:srgbClr val="FFFFFF"/>
                </a:solidFill>
                <a:latin typeface="Georgia"/>
              </a:rPr>
              <a:t>DATA INVESTMENT</a:t>
            </a:r>
          </a:p>
        </p:txBody>
      </p:sp>
      <p:sp>
        <p:nvSpPr>
          <p:cNvPr id="12" name="Rectangle 11"/>
          <p:cNvSpPr/>
          <p:nvPr/>
        </p:nvSpPr>
        <p:spPr>
          <a:xfrm>
            <a:off x="4383938" y="2194560"/>
            <a:ext cx="3423818" cy="41148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58258" y="2377440"/>
            <a:ext cx="2875178" cy="3749040"/>
          </a:xfrm>
          <a:prstGeom prst="rect">
            <a:avLst/>
          </a:prstGeom>
          <a:noFill/>
        </p:spPr>
        <p:txBody>
          <a:bodyPr wrap="square" lIns="0" rIns="0" tIns="0" bIns="0">
            <a:spAutoFit/>
          </a:bodyPr>
          <a:lstStyle/>
          <a:p>
            <a:pPr algn="l">
              <a:lnSpc>
                <a:spcPct val="135000"/>
              </a:lnSpc>
              <a:spcAft>
                <a:spcPts val="1000"/>
              </a:spcAft>
            </a:pPr>
            <a:r>
              <a:rPr sz="1200" b="1">
                <a:solidFill>
                  <a:srgbClr val="0B5D5E"/>
                </a:solidFill>
                <a:latin typeface="Calibri"/>
              </a:rPr>
              <a:t>▪   </a:t>
            </a:r>
            <a:r>
              <a:rPr sz="1200" b="0">
                <a:solidFill>
                  <a:srgbClr val="1A1A1A"/>
                </a:solidFill>
                <a:latin typeface="Calibri"/>
              </a:rPr>
              <a:t>Close HUD CoC PIT loop — highest-impact single source unlock.</a:t>
            </a:r>
          </a:p>
          <a:p>
            <a:pPr algn="l">
              <a:lnSpc>
                <a:spcPct val="135000"/>
              </a:lnSpc>
              <a:spcAft>
                <a:spcPts val="1000"/>
              </a:spcAft>
            </a:pPr>
            <a:r>
              <a:rPr sz="1200" b="1">
                <a:solidFill>
                  <a:srgbClr val="0B5D5E"/>
                </a:solidFill>
                <a:latin typeface="Calibri"/>
              </a:rPr>
              <a:t>▪   </a:t>
            </a:r>
            <a:r>
              <a:rPr sz="1200" b="0">
                <a:solidFill>
                  <a:srgbClr val="1A1A1A"/>
                </a:solidFill>
                <a:latin typeface="Calibri"/>
              </a:rPr>
              <a:t>Add CDC WISQARS suicide apportionment — fills Health gap.</a:t>
            </a:r>
          </a:p>
          <a:p>
            <a:pPr algn="l">
              <a:lnSpc>
                <a:spcPct val="135000"/>
              </a:lnSpc>
              <a:spcAft>
                <a:spcPts val="1000"/>
              </a:spcAft>
            </a:pPr>
            <a:r>
              <a:rPr sz="1200" b="1">
                <a:solidFill>
                  <a:srgbClr val="0B5D5E"/>
                </a:solidFill>
                <a:latin typeface="Calibri"/>
              </a:rPr>
              <a:t>▪   </a:t>
            </a:r>
            <a:r>
              <a:rPr sz="1200" b="0">
                <a:solidFill>
                  <a:srgbClr val="1A1A1A"/>
                </a:solidFill>
                <a:latin typeface="Calibri"/>
              </a:rPr>
              <a:t>Promote ONET/OEWS for full Education domain fidelity.</a:t>
            </a:r>
          </a:p>
          <a:p>
            <a:pPr algn="l">
              <a:lnSpc>
                <a:spcPct val="135000"/>
              </a:lnSpc>
              <a:spcAft>
                <a:spcPts val="1000"/>
              </a:spcAft>
            </a:pPr>
            <a:r>
              <a:rPr sz="1200" b="1">
                <a:solidFill>
                  <a:srgbClr val="0B5D5E"/>
                </a:solidFill>
                <a:latin typeface="Calibri"/>
              </a:rPr>
              <a:t>▪   </a:t>
            </a:r>
            <a:r>
              <a:rPr sz="1200" b="0">
                <a:solidFill>
                  <a:srgbClr val="1A1A1A"/>
                </a:solidFill>
                <a:latin typeface="Calibri"/>
              </a:rPr>
              <a:t>Upgrade S2101 survey override for veteran-specific ACS tenure.</a:t>
            </a:r>
          </a:p>
        </p:txBody>
      </p:sp>
      <p:sp>
        <p:nvSpPr>
          <p:cNvPr id="14" name="Rectangle 13"/>
          <p:cNvSpPr/>
          <p:nvPr/>
        </p:nvSpPr>
        <p:spPr>
          <a:xfrm>
            <a:off x="8082076" y="1737360"/>
            <a:ext cx="3423818" cy="45720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82076" y="1737360"/>
            <a:ext cx="3423818" cy="457200"/>
          </a:xfrm>
          <a:prstGeom prst="rect">
            <a:avLst/>
          </a:prstGeom>
          <a:noFill/>
        </p:spPr>
        <p:txBody>
          <a:bodyPr wrap="square" lIns="0" rIns="0" tIns="0" bIns="0" anchor="ctr">
            <a:spAutoFit/>
          </a:bodyPr>
          <a:lstStyle/>
          <a:p>
            <a:pPr algn="ctr">
              <a:lnSpc>
                <a:spcPct val="115000"/>
              </a:lnSpc>
            </a:pPr>
            <a:r>
              <a:rPr sz="1400" b="1" i="0">
                <a:solidFill>
                  <a:srgbClr val="081128"/>
                </a:solidFill>
                <a:latin typeface="Georgia"/>
              </a:rPr>
              <a:t>PIPELINE MATURATION</a:t>
            </a:r>
          </a:p>
        </p:txBody>
      </p:sp>
      <p:sp>
        <p:nvSpPr>
          <p:cNvPr id="16" name="Rectangle 15"/>
          <p:cNvSpPr/>
          <p:nvPr/>
        </p:nvSpPr>
        <p:spPr>
          <a:xfrm>
            <a:off x="8082076" y="2194560"/>
            <a:ext cx="3423818" cy="41148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56396" y="2377440"/>
            <a:ext cx="2875178" cy="3749040"/>
          </a:xfrm>
          <a:prstGeom prst="rect">
            <a:avLst/>
          </a:prstGeom>
          <a:noFill/>
        </p:spPr>
        <p:txBody>
          <a:bodyPr wrap="square" lIns="0" rIns="0" tIns="0" bIns="0">
            <a:spAutoFit/>
          </a:bodyPr>
          <a:lstStyle/>
          <a:p>
            <a:pPr algn="l">
              <a:lnSpc>
                <a:spcPct val="135000"/>
              </a:lnSpc>
              <a:spcAft>
                <a:spcPts val="1000"/>
              </a:spcAft>
            </a:pPr>
            <a:r>
              <a:rPr sz="1200" b="1">
                <a:solidFill>
                  <a:srgbClr val="E8A93C"/>
                </a:solidFill>
                <a:latin typeface="Calibri"/>
              </a:rPr>
              <a:t>▪   </a:t>
            </a:r>
            <a:r>
              <a:rPr sz="1200" b="0">
                <a:solidFill>
                  <a:srgbClr val="1A1A1A"/>
                </a:solidFill>
                <a:latin typeface="Calibri"/>
              </a:rPr>
              <a:t>Close Day 2.2 gaps (env var + state-broadcast) → 13/20 live.</a:t>
            </a:r>
          </a:p>
          <a:p>
            <a:pPr algn="l">
              <a:lnSpc>
                <a:spcPct val="135000"/>
              </a:lnSpc>
              <a:spcAft>
                <a:spcPts val="1000"/>
              </a:spcAft>
            </a:pPr>
            <a:r>
              <a:rPr sz="1200" b="1">
                <a:solidFill>
                  <a:srgbClr val="E8A93C"/>
                </a:solidFill>
                <a:latin typeface="Calibri"/>
              </a:rPr>
              <a:t>▪   </a:t>
            </a:r>
            <a:r>
              <a:rPr sz="1200" b="0">
                <a:solidFill>
                  <a:srgbClr val="1A1A1A"/>
                </a:solidFill>
                <a:latin typeface="Calibri"/>
              </a:rPr>
              <a:t>Expand 21-county dryrun to full 3,142-county FIPS panel.</a:t>
            </a:r>
          </a:p>
          <a:p>
            <a:pPr algn="l">
              <a:lnSpc>
                <a:spcPct val="135000"/>
              </a:lnSpc>
              <a:spcAft>
                <a:spcPts val="1000"/>
              </a:spcAft>
            </a:pPr>
            <a:r>
              <a:rPr sz="1200" b="1">
                <a:solidFill>
                  <a:srgbClr val="E8A93C"/>
                </a:solidFill>
                <a:latin typeface="Calibri"/>
              </a:rPr>
              <a:t>▪   </a:t>
            </a:r>
            <a:r>
              <a:rPr sz="1200" b="0">
                <a:solidFill>
                  <a:srgbClr val="1A1A1A"/>
                </a:solidFill>
                <a:latin typeface="Calibri"/>
              </a:rPr>
              <a:t>Publish inaugural release to PatrickNeilBradley.com with manifest.</a:t>
            </a:r>
          </a:p>
          <a:p>
            <a:pPr algn="l">
              <a:lnSpc>
                <a:spcPct val="135000"/>
              </a:lnSpc>
              <a:spcAft>
                <a:spcPts val="1000"/>
              </a:spcAft>
            </a:pPr>
            <a:r>
              <a:rPr sz="1200" b="1">
                <a:solidFill>
                  <a:srgbClr val="E8A93C"/>
                </a:solidFill>
                <a:latin typeface="Calibri"/>
              </a:rPr>
              <a:t>▪   </a:t>
            </a:r>
            <a:r>
              <a:rPr sz="1200" b="0">
                <a:solidFill>
                  <a:srgbClr val="1A1A1A"/>
                </a:solidFill>
                <a:latin typeface="Calibri"/>
              </a:rPr>
              <a:t>Open-source the pipeline under a documented methodology license.</a:t>
            </a:r>
          </a:p>
        </p:txBody>
      </p:sp>
      <p:sp>
        <p:nvSpPr>
          <p:cNvPr id="18" name="TextBox 17"/>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Recommendations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0B5D5E"/>
                </a:solidFill>
                <a:latin typeface="Calibri"/>
              </a:rPr>
              <a:t>ROADMAP</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Day 1.9c → Day 2.8: path to public launch</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Tableau integration and website embed follow completion.</a:t>
            </a:r>
          </a:p>
        </p:txBody>
      </p:sp>
      <p:sp>
        <p:nvSpPr>
          <p:cNvPr id="6" name="Rectangle 5"/>
          <p:cNvSpPr/>
          <p:nvPr/>
        </p:nvSpPr>
        <p:spPr>
          <a:xfrm>
            <a:off x="685800" y="2103120"/>
            <a:ext cx="10881360" cy="9144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1408176" y="1956816"/>
            <a:ext cx="384048" cy="384048"/>
          </a:xfrm>
          <a:prstGeom prst="ellipse">
            <a:avLst/>
          </a:prstGeom>
          <a:solidFill>
            <a:srgbClr val="0B5D5E"/>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1463040"/>
            <a:ext cx="1645920" cy="320040"/>
          </a:xfrm>
          <a:prstGeom prst="rect">
            <a:avLst/>
          </a:prstGeom>
          <a:noFill/>
        </p:spPr>
        <p:txBody>
          <a:bodyPr wrap="square" lIns="0" rIns="0" tIns="0" bIns="0" anchor="t">
            <a:spAutoFit/>
          </a:bodyPr>
          <a:lstStyle/>
          <a:p>
            <a:pPr algn="ctr">
              <a:lnSpc>
                <a:spcPct val="115000"/>
              </a:lnSpc>
            </a:pPr>
            <a:r>
              <a:rPr sz="1300" b="1" i="0">
                <a:solidFill>
                  <a:srgbClr val="0B5D5E"/>
                </a:solidFill>
                <a:latin typeface="Georgia"/>
              </a:rPr>
              <a:t>Day 1.9c</a:t>
            </a:r>
          </a:p>
        </p:txBody>
      </p:sp>
      <p:sp>
        <p:nvSpPr>
          <p:cNvPr id="9" name="TextBox 8"/>
          <p:cNvSpPr txBox="1"/>
          <p:nvPr/>
        </p:nvSpPr>
        <p:spPr>
          <a:xfrm>
            <a:off x="777240" y="1783080"/>
            <a:ext cx="1645920" cy="228600"/>
          </a:xfrm>
          <a:prstGeom prst="rect">
            <a:avLst/>
          </a:prstGeom>
          <a:noFill/>
        </p:spPr>
        <p:txBody>
          <a:bodyPr wrap="square" lIns="0" rIns="0" tIns="0" bIns="0" anchor="t">
            <a:spAutoFit/>
          </a:bodyPr>
          <a:lstStyle/>
          <a:p>
            <a:pPr algn="ctr">
              <a:lnSpc>
                <a:spcPct val="115000"/>
              </a:lnSpc>
            </a:pPr>
            <a:r>
              <a:rPr sz="900" b="1" i="0">
                <a:solidFill>
                  <a:srgbClr val="6B6B6B"/>
                </a:solidFill>
                <a:latin typeface="Calibri"/>
              </a:rPr>
              <a:t>DONE</a:t>
            </a:r>
          </a:p>
        </p:txBody>
      </p:sp>
      <p:sp>
        <p:nvSpPr>
          <p:cNvPr id="10" name="TextBox 9"/>
          <p:cNvSpPr txBox="1"/>
          <p:nvPr/>
        </p:nvSpPr>
        <p:spPr>
          <a:xfrm>
            <a:off x="777240" y="2487168"/>
            <a:ext cx="1645920" cy="731520"/>
          </a:xfrm>
          <a:prstGeom prst="rect">
            <a:avLst/>
          </a:prstGeom>
          <a:noFill/>
        </p:spPr>
        <p:txBody>
          <a:bodyPr wrap="square" lIns="0" rIns="0" tIns="0" bIns="0" anchor="t">
            <a:spAutoFit/>
          </a:bodyPr>
          <a:lstStyle/>
          <a:p>
            <a:pPr algn="ctr">
              <a:lnSpc>
                <a:spcPct val="120000"/>
              </a:lnSpc>
            </a:pPr>
            <a:r>
              <a:rPr sz="1100" b="0" i="0">
                <a:solidFill>
                  <a:srgbClr val="1A1A1A"/>
                </a:solidFill>
                <a:latin typeface="Calibri"/>
              </a:rPr>
              <a:t>Facilities API
migration</a:t>
            </a:r>
          </a:p>
        </p:txBody>
      </p:sp>
      <p:sp>
        <p:nvSpPr>
          <p:cNvPr id="11" name="Oval 10"/>
          <p:cNvSpPr/>
          <p:nvPr/>
        </p:nvSpPr>
        <p:spPr>
          <a:xfrm>
            <a:off x="3255264" y="1956816"/>
            <a:ext cx="384048" cy="384048"/>
          </a:xfrm>
          <a:prstGeom prst="ellipse">
            <a:avLst/>
          </a:prstGeom>
          <a:solidFill>
            <a:srgbClr val="E8A93C"/>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624328" y="1463040"/>
            <a:ext cx="1645920" cy="320040"/>
          </a:xfrm>
          <a:prstGeom prst="rect">
            <a:avLst/>
          </a:prstGeom>
          <a:noFill/>
        </p:spPr>
        <p:txBody>
          <a:bodyPr wrap="square" lIns="0" rIns="0" tIns="0" bIns="0" anchor="t">
            <a:spAutoFit/>
          </a:bodyPr>
          <a:lstStyle/>
          <a:p>
            <a:pPr algn="ctr">
              <a:lnSpc>
                <a:spcPct val="115000"/>
              </a:lnSpc>
            </a:pPr>
            <a:r>
              <a:rPr sz="1300" b="1" i="0">
                <a:solidFill>
                  <a:srgbClr val="E8A93C"/>
                </a:solidFill>
                <a:latin typeface="Georgia"/>
              </a:rPr>
              <a:t>Day 2.2</a:t>
            </a:r>
          </a:p>
        </p:txBody>
      </p:sp>
      <p:sp>
        <p:nvSpPr>
          <p:cNvPr id="13" name="TextBox 12"/>
          <p:cNvSpPr txBox="1"/>
          <p:nvPr/>
        </p:nvSpPr>
        <p:spPr>
          <a:xfrm>
            <a:off x="2624328" y="1783080"/>
            <a:ext cx="1645920" cy="228600"/>
          </a:xfrm>
          <a:prstGeom prst="rect">
            <a:avLst/>
          </a:prstGeom>
          <a:noFill/>
        </p:spPr>
        <p:txBody>
          <a:bodyPr wrap="square" lIns="0" rIns="0" tIns="0" bIns="0" anchor="t">
            <a:spAutoFit/>
          </a:bodyPr>
          <a:lstStyle/>
          <a:p>
            <a:pPr algn="ctr">
              <a:lnSpc>
                <a:spcPct val="115000"/>
              </a:lnSpc>
            </a:pPr>
            <a:r>
              <a:rPr sz="900" b="1" i="0">
                <a:solidFill>
                  <a:srgbClr val="6B6B6B"/>
                </a:solidFill>
                <a:latin typeface="Calibri"/>
              </a:rPr>
              <a:t>NEXT</a:t>
            </a:r>
          </a:p>
        </p:txBody>
      </p:sp>
      <p:sp>
        <p:nvSpPr>
          <p:cNvPr id="14" name="TextBox 13"/>
          <p:cNvSpPr txBox="1"/>
          <p:nvPr/>
        </p:nvSpPr>
        <p:spPr>
          <a:xfrm>
            <a:off x="2624328" y="2487168"/>
            <a:ext cx="1645920" cy="731520"/>
          </a:xfrm>
          <a:prstGeom prst="rect">
            <a:avLst/>
          </a:prstGeom>
          <a:noFill/>
        </p:spPr>
        <p:txBody>
          <a:bodyPr wrap="square" lIns="0" rIns="0" tIns="0" bIns="0" anchor="t">
            <a:spAutoFit/>
          </a:bodyPr>
          <a:lstStyle/>
          <a:p>
            <a:pPr algn="ctr">
              <a:lnSpc>
                <a:spcPct val="120000"/>
              </a:lnSpc>
            </a:pPr>
            <a:r>
              <a:rPr sz="1100" b="0" i="0">
                <a:solidFill>
                  <a:srgbClr val="1A1A1A"/>
                </a:solidFill>
                <a:latin typeface="Calibri"/>
              </a:rPr>
              <a:t>Env var +
state-broadcast fix</a:t>
            </a:r>
          </a:p>
        </p:txBody>
      </p:sp>
      <p:sp>
        <p:nvSpPr>
          <p:cNvPr id="15" name="Oval 14"/>
          <p:cNvSpPr/>
          <p:nvPr/>
        </p:nvSpPr>
        <p:spPr>
          <a:xfrm>
            <a:off x="5102352" y="1956816"/>
            <a:ext cx="384048" cy="384048"/>
          </a:xfrm>
          <a:prstGeom prst="ellipse">
            <a:avLst/>
          </a:prstGeom>
          <a:solidFill>
            <a:srgbClr val="0F1B3C"/>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471416" y="1463040"/>
            <a:ext cx="1645920" cy="320040"/>
          </a:xfrm>
          <a:prstGeom prst="rect">
            <a:avLst/>
          </a:prstGeom>
          <a:noFill/>
        </p:spPr>
        <p:txBody>
          <a:bodyPr wrap="square" lIns="0" rIns="0" tIns="0" bIns="0" anchor="t">
            <a:spAutoFit/>
          </a:bodyPr>
          <a:lstStyle/>
          <a:p>
            <a:pPr algn="ctr">
              <a:lnSpc>
                <a:spcPct val="115000"/>
              </a:lnSpc>
            </a:pPr>
            <a:r>
              <a:rPr sz="1300" b="1" i="0">
                <a:solidFill>
                  <a:srgbClr val="0F1B3C"/>
                </a:solidFill>
                <a:latin typeface="Georgia"/>
              </a:rPr>
              <a:t>Day 2.3</a:t>
            </a:r>
          </a:p>
        </p:txBody>
      </p:sp>
      <p:sp>
        <p:nvSpPr>
          <p:cNvPr id="17" name="TextBox 16"/>
          <p:cNvSpPr txBox="1"/>
          <p:nvPr/>
        </p:nvSpPr>
        <p:spPr>
          <a:xfrm>
            <a:off x="4471416" y="1783080"/>
            <a:ext cx="1645920" cy="228600"/>
          </a:xfrm>
          <a:prstGeom prst="rect">
            <a:avLst/>
          </a:prstGeom>
          <a:noFill/>
        </p:spPr>
        <p:txBody>
          <a:bodyPr wrap="square" lIns="0" rIns="0" tIns="0" bIns="0" anchor="t">
            <a:spAutoFit/>
          </a:bodyPr>
          <a:lstStyle/>
          <a:p>
            <a:pPr algn="ctr">
              <a:lnSpc>
                <a:spcPct val="115000"/>
              </a:lnSpc>
            </a:pPr>
            <a:r>
              <a:rPr sz="900" b="1" i="0">
                <a:solidFill>
                  <a:srgbClr val="6B6B6B"/>
                </a:solidFill>
                <a:latin typeface="Calibri"/>
              </a:rPr>
              <a:t>QUEUED</a:t>
            </a:r>
          </a:p>
        </p:txBody>
      </p:sp>
      <p:sp>
        <p:nvSpPr>
          <p:cNvPr id="18" name="TextBox 17"/>
          <p:cNvSpPr txBox="1"/>
          <p:nvPr/>
        </p:nvSpPr>
        <p:spPr>
          <a:xfrm>
            <a:off x="4471416" y="2487168"/>
            <a:ext cx="1645920" cy="731520"/>
          </a:xfrm>
          <a:prstGeom prst="rect">
            <a:avLst/>
          </a:prstGeom>
          <a:noFill/>
        </p:spPr>
        <p:txBody>
          <a:bodyPr wrap="square" lIns="0" rIns="0" tIns="0" bIns="0" anchor="t">
            <a:spAutoFit/>
          </a:bodyPr>
          <a:lstStyle/>
          <a:p>
            <a:pPr algn="ctr">
              <a:lnSpc>
                <a:spcPct val="120000"/>
              </a:lnSpc>
            </a:pPr>
            <a:r>
              <a:rPr sz="1100" b="0" i="0">
                <a:solidFill>
                  <a:srgbClr val="1A1A1A"/>
                </a:solidFill>
                <a:latin typeface="Calibri"/>
              </a:rPr>
              <a:t>Full US
3,142 counties</a:t>
            </a:r>
          </a:p>
        </p:txBody>
      </p:sp>
      <p:sp>
        <p:nvSpPr>
          <p:cNvPr id="19" name="Oval 18"/>
          <p:cNvSpPr/>
          <p:nvPr/>
        </p:nvSpPr>
        <p:spPr>
          <a:xfrm>
            <a:off x="6949440" y="1956816"/>
            <a:ext cx="384048" cy="384048"/>
          </a:xfrm>
          <a:prstGeom prst="ellipse">
            <a:avLst/>
          </a:prstGeom>
          <a:solidFill>
            <a:srgbClr val="0F1B3C"/>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318504" y="1463040"/>
            <a:ext cx="1645920" cy="320040"/>
          </a:xfrm>
          <a:prstGeom prst="rect">
            <a:avLst/>
          </a:prstGeom>
          <a:noFill/>
        </p:spPr>
        <p:txBody>
          <a:bodyPr wrap="square" lIns="0" rIns="0" tIns="0" bIns="0" anchor="t">
            <a:spAutoFit/>
          </a:bodyPr>
          <a:lstStyle/>
          <a:p>
            <a:pPr algn="ctr">
              <a:lnSpc>
                <a:spcPct val="115000"/>
              </a:lnSpc>
            </a:pPr>
            <a:r>
              <a:rPr sz="1300" b="1" i="0">
                <a:solidFill>
                  <a:srgbClr val="0F1B3C"/>
                </a:solidFill>
                <a:latin typeface="Georgia"/>
              </a:rPr>
              <a:t>Day 2.4</a:t>
            </a:r>
          </a:p>
        </p:txBody>
      </p:sp>
      <p:sp>
        <p:nvSpPr>
          <p:cNvPr id="21" name="TextBox 20"/>
          <p:cNvSpPr txBox="1"/>
          <p:nvPr/>
        </p:nvSpPr>
        <p:spPr>
          <a:xfrm>
            <a:off x="6318504" y="1783080"/>
            <a:ext cx="1645920" cy="228600"/>
          </a:xfrm>
          <a:prstGeom prst="rect">
            <a:avLst/>
          </a:prstGeom>
          <a:noFill/>
        </p:spPr>
        <p:txBody>
          <a:bodyPr wrap="square" lIns="0" rIns="0" tIns="0" bIns="0" anchor="t">
            <a:spAutoFit/>
          </a:bodyPr>
          <a:lstStyle/>
          <a:p>
            <a:pPr algn="ctr">
              <a:lnSpc>
                <a:spcPct val="115000"/>
              </a:lnSpc>
            </a:pPr>
            <a:r>
              <a:rPr sz="900" b="1" i="0">
                <a:solidFill>
                  <a:srgbClr val="6B6B6B"/>
                </a:solidFill>
                <a:latin typeface="Calibri"/>
              </a:rPr>
              <a:t>QUEUED</a:t>
            </a:r>
          </a:p>
        </p:txBody>
      </p:sp>
      <p:sp>
        <p:nvSpPr>
          <p:cNvPr id="22" name="TextBox 21"/>
          <p:cNvSpPr txBox="1"/>
          <p:nvPr/>
        </p:nvSpPr>
        <p:spPr>
          <a:xfrm>
            <a:off x="6318504" y="2487168"/>
            <a:ext cx="1645920" cy="731520"/>
          </a:xfrm>
          <a:prstGeom prst="rect">
            <a:avLst/>
          </a:prstGeom>
          <a:noFill/>
        </p:spPr>
        <p:txBody>
          <a:bodyPr wrap="square" lIns="0" rIns="0" tIns="0" bIns="0" anchor="t">
            <a:spAutoFit/>
          </a:bodyPr>
          <a:lstStyle/>
          <a:p>
            <a:pPr algn="ctr">
              <a:lnSpc>
                <a:spcPct val="120000"/>
              </a:lnSpc>
            </a:pPr>
            <a:r>
              <a:rPr sz="1100" b="0" i="0">
                <a:solidFill>
                  <a:srgbClr val="1A1A1A"/>
                </a:solidFill>
                <a:latin typeface="Calibri"/>
              </a:rPr>
              <a:t>HUD PIT
homelessness</a:t>
            </a:r>
          </a:p>
        </p:txBody>
      </p:sp>
      <p:sp>
        <p:nvSpPr>
          <p:cNvPr id="23" name="Oval 22"/>
          <p:cNvSpPr/>
          <p:nvPr/>
        </p:nvSpPr>
        <p:spPr>
          <a:xfrm>
            <a:off x="8796528" y="1956816"/>
            <a:ext cx="384048" cy="384048"/>
          </a:xfrm>
          <a:prstGeom prst="ellipse">
            <a:avLst/>
          </a:prstGeom>
          <a:solidFill>
            <a:srgbClr val="0F1B3C"/>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165592" y="1463040"/>
            <a:ext cx="1645920" cy="320040"/>
          </a:xfrm>
          <a:prstGeom prst="rect">
            <a:avLst/>
          </a:prstGeom>
          <a:noFill/>
        </p:spPr>
        <p:txBody>
          <a:bodyPr wrap="square" lIns="0" rIns="0" tIns="0" bIns="0" anchor="t">
            <a:spAutoFit/>
          </a:bodyPr>
          <a:lstStyle/>
          <a:p>
            <a:pPr algn="ctr">
              <a:lnSpc>
                <a:spcPct val="115000"/>
              </a:lnSpc>
            </a:pPr>
            <a:r>
              <a:rPr sz="1300" b="1" i="0">
                <a:solidFill>
                  <a:srgbClr val="0F1B3C"/>
                </a:solidFill>
                <a:latin typeface="Georgia"/>
              </a:rPr>
              <a:t>Day 2.5</a:t>
            </a:r>
          </a:p>
        </p:txBody>
      </p:sp>
      <p:sp>
        <p:nvSpPr>
          <p:cNvPr id="25" name="TextBox 24"/>
          <p:cNvSpPr txBox="1"/>
          <p:nvPr/>
        </p:nvSpPr>
        <p:spPr>
          <a:xfrm>
            <a:off x="8165592" y="1783080"/>
            <a:ext cx="1645920" cy="228600"/>
          </a:xfrm>
          <a:prstGeom prst="rect">
            <a:avLst/>
          </a:prstGeom>
          <a:noFill/>
        </p:spPr>
        <p:txBody>
          <a:bodyPr wrap="square" lIns="0" rIns="0" tIns="0" bIns="0" anchor="t">
            <a:spAutoFit/>
          </a:bodyPr>
          <a:lstStyle/>
          <a:p>
            <a:pPr algn="ctr">
              <a:lnSpc>
                <a:spcPct val="115000"/>
              </a:lnSpc>
            </a:pPr>
            <a:r>
              <a:rPr sz="900" b="1" i="0">
                <a:solidFill>
                  <a:srgbClr val="6B6B6B"/>
                </a:solidFill>
                <a:latin typeface="Calibri"/>
              </a:rPr>
              <a:t>QUEUED</a:t>
            </a:r>
          </a:p>
        </p:txBody>
      </p:sp>
      <p:sp>
        <p:nvSpPr>
          <p:cNvPr id="26" name="TextBox 25"/>
          <p:cNvSpPr txBox="1"/>
          <p:nvPr/>
        </p:nvSpPr>
        <p:spPr>
          <a:xfrm>
            <a:off x="8165592" y="2487168"/>
            <a:ext cx="1645920" cy="731520"/>
          </a:xfrm>
          <a:prstGeom prst="rect">
            <a:avLst/>
          </a:prstGeom>
          <a:noFill/>
        </p:spPr>
        <p:txBody>
          <a:bodyPr wrap="square" lIns="0" rIns="0" tIns="0" bIns="0" anchor="t">
            <a:spAutoFit/>
          </a:bodyPr>
          <a:lstStyle/>
          <a:p>
            <a:pPr algn="ctr">
              <a:lnSpc>
                <a:spcPct val="120000"/>
              </a:lnSpc>
            </a:pPr>
            <a:r>
              <a:rPr sz="1100" b="0" i="0">
                <a:solidFill>
                  <a:srgbClr val="1A1A1A"/>
                </a:solidFill>
                <a:latin typeface="Calibri"/>
              </a:rPr>
              <a:t>CDC WISQARS
suicide proxy</a:t>
            </a:r>
          </a:p>
        </p:txBody>
      </p:sp>
      <p:sp>
        <p:nvSpPr>
          <p:cNvPr id="27" name="Oval 26"/>
          <p:cNvSpPr/>
          <p:nvPr/>
        </p:nvSpPr>
        <p:spPr>
          <a:xfrm>
            <a:off x="10643616" y="1956816"/>
            <a:ext cx="384048" cy="384048"/>
          </a:xfrm>
          <a:prstGeom prst="ellipse">
            <a:avLst/>
          </a:prstGeom>
          <a:solidFill>
            <a:srgbClr val="0F1B3C"/>
          </a:solidFill>
          <a:ln w="25400">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012680" y="1463040"/>
            <a:ext cx="1645920" cy="320040"/>
          </a:xfrm>
          <a:prstGeom prst="rect">
            <a:avLst/>
          </a:prstGeom>
          <a:noFill/>
        </p:spPr>
        <p:txBody>
          <a:bodyPr wrap="square" lIns="0" rIns="0" tIns="0" bIns="0" anchor="t">
            <a:spAutoFit/>
          </a:bodyPr>
          <a:lstStyle/>
          <a:p>
            <a:pPr algn="ctr">
              <a:lnSpc>
                <a:spcPct val="115000"/>
              </a:lnSpc>
            </a:pPr>
            <a:r>
              <a:rPr sz="1300" b="1" i="0">
                <a:solidFill>
                  <a:srgbClr val="0F1B3C"/>
                </a:solidFill>
                <a:latin typeface="Georgia"/>
              </a:rPr>
              <a:t>Day 2.6-2.8</a:t>
            </a:r>
          </a:p>
        </p:txBody>
      </p:sp>
      <p:sp>
        <p:nvSpPr>
          <p:cNvPr id="29" name="TextBox 28"/>
          <p:cNvSpPr txBox="1"/>
          <p:nvPr/>
        </p:nvSpPr>
        <p:spPr>
          <a:xfrm>
            <a:off x="10012680" y="1783080"/>
            <a:ext cx="1645920" cy="228600"/>
          </a:xfrm>
          <a:prstGeom prst="rect">
            <a:avLst/>
          </a:prstGeom>
          <a:noFill/>
        </p:spPr>
        <p:txBody>
          <a:bodyPr wrap="square" lIns="0" rIns="0" tIns="0" bIns="0" anchor="t">
            <a:spAutoFit/>
          </a:bodyPr>
          <a:lstStyle/>
          <a:p>
            <a:pPr algn="ctr">
              <a:lnSpc>
                <a:spcPct val="115000"/>
              </a:lnSpc>
            </a:pPr>
            <a:r>
              <a:rPr sz="900" b="1" i="0">
                <a:solidFill>
                  <a:srgbClr val="6B6B6B"/>
                </a:solidFill>
                <a:latin typeface="Calibri"/>
              </a:rPr>
              <a:t>QUEUED</a:t>
            </a:r>
          </a:p>
        </p:txBody>
      </p:sp>
      <p:sp>
        <p:nvSpPr>
          <p:cNvPr id="30" name="TextBox 29"/>
          <p:cNvSpPr txBox="1"/>
          <p:nvPr/>
        </p:nvSpPr>
        <p:spPr>
          <a:xfrm>
            <a:off x="10012680" y="2487168"/>
            <a:ext cx="1645920" cy="731520"/>
          </a:xfrm>
          <a:prstGeom prst="rect">
            <a:avLst/>
          </a:prstGeom>
          <a:noFill/>
        </p:spPr>
        <p:txBody>
          <a:bodyPr wrap="square" lIns="0" rIns="0" tIns="0" bIns="0" anchor="t">
            <a:spAutoFit/>
          </a:bodyPr>
          <a:lstStyle/>
          <a:p>
            <a:pPr algn="ctr">
              <a:lnSpc>
                <a:spcPct val="120000"/>
              </a:lnSpc>
            </a:pPr>
            <a:r>
              <a:rPr sz="1100" b="0" i="0">
                <a:solidFill>
                  <a:srgbClr val="1A1A1A"/>
                </a:solidFill>
                <a:latin typeface="Calibri"/>
              </a:rPr>
              <a:t>ONET/OEWS +
S2101 + VA tail</a:t>
            </a:r>
          </a:p>
        </p:txBody>
      </p:sp>
      <p:sp>
        <p:nvSpPr>
          <p:cNvPr id="31" name="Rectangle 30"/>
          <p:cNvSpPr/>
          <p:nvPr/>
        </p:nvSpPr>
        <p:spPr>
          <a:xfrm>
            <a:off x="685800" y="4114800"/>
            <a:ext cx="5272887" cy="457200"/>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85800" y="4114800"/>
            <a:ext cx="5272887" cy="457200"/>
          </a:xfrm>
          <a:prstGeom prst="rect">
            <a:avLst/>
          </a:prstGeom>
          <a:noFill/>
        </p:spPr>
        <p:txBody>
          <a:bodyPr wrap="square" lIns="0" rIns="0" tIns="0" bIns="0" anchor="ctr">
            <a:spAutoFit/>
          </a:bodyPr>
          <a:lstStyle/>
          <a:p>
            <a:pPr algn="ctr">
              <a:lnSpc>
                <a:spcPct val="115000"/>
              </a:lnSpc>
            </a:pPr>
            <a:r>
              <a:rPr sz="1300" b="1" i="0">
                <a:solidFill>
                  <a:srgbClr val="FFFFFF"/>
                </a:solidFill>
                <a:latin typeface="Georgia"/>
              </a:rPr>
              <a:t>TABLEAU DASHBOARD INTEGRATION</a:t>
            </a:r>
          </a:p>
        </p:txBody>
      </p:sp>
      <p:sp>
        <p:nvSpPr>
          <p:cNvPr id="33" name="Rectangle 32"/>
          <p:cNvSpPr/>
          <p:nvPr/>
        </p:nvSpPr>
        <p:spPr>
          <a:xfrm>
            <a:off x="685800" y="4572000"/>
            <a:ext cx="5272887" cy="155448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868680" y="4754880"/>
            <a:ext cx="4907127" cy="1188720"/>
          </a:xfrm>
          <a:prstGeom prst="rect">
            <a:avLst/>
          </a:prstGeom>
          <a:noFill/>
        </p:spPr>
        <p:txBody>
          <a:bodyPr wrap="square" lIns="0" rIns="0" tIns="0" bIns="0">
            <a:spAutoFit/>
          </a:bodyPr>
          <a:lstStyle/>
          <a:p>
            <a:pPr algn="l">
              <a:lnSpc>
                <a:spcPct val="130000"/>
              </a:lnSpc>
              <a:spcAft>
                <a:spcPts val="600"/>
              </a:spcAft>
            </a:pPr>
            <a:r>
              <a:rPr sz="1100" b="1">
                <a:solidFill>
                  <a:srgbClr val="5E3A87"/>
                </a:solidFill>
                <a:latin typeface="Calibri"/>
              </a:rPr>
              <a:t>▪   </a:t>
            </a:r>
            <a:r>
              <a:rPr sz="1100" b="0">
                <a:solidFill>
                  <a:srgbClr val="1A1A1A"/>
                </a:solidFill>
                <a:latin typeface="Calibri"/>
              </a:rPr>
              <a:t>Extract CSV feeds a Tableau Public workbook — one view per domain + composite + cross-domain.</a:t>
            </a:r>
          </a:p>
          <a:p>
            <a:pPr algn="l">
              <a:lnSpc>
                <a:spcPct val="130000"/>
              </a:lnSpc>
              <a:spcAft>
                <a:spcPts val="600"/>
              </a:spcAft>
            </a:pPr>
            <a:r>
              <a:rPr sz="1100" b="1">
                <a:solidFill>
                  <a:srgbClr val="5E3A87"/>
                </a:solidFill>
                <a:latin typeface="Calibri"/>
              </a:rPr>
              <a:t>▪   </a:t>
            </a:r>
            <a:r>
              <a:rPr sz="1100" b="0">
                <a:solidFill>
                  <a:srgbClr val="1A1A1A"/>
                </a:solidFill>
                <a:latin typeface="Calibri"/>
              </a:rPr>
              <a:t>Radar, bar, map, scatter views — linked to release vintage string for drill-back.</a:t>
            </a:r>
          </a:p>
          <a:p>
            <a:pPr algn="l">
              <a:lnSpc>
                <a:spcPct val="130000"/>
              </a:lnSpc>
              <a:spcAft>
                <a:spcPts val="600"/>
              </a:spcAft>
            </a:pPr>
            <a:r>
              <a:rPr sz="1100" b="1">
                <a:solidFill>
                  <a:srgbClr val="5E3A87"/>
                </a:solidFill>
                <a:latin typeface="Calibri"/>
              </a:rPr>
              <a:t>▪   </a:t>
            </a:r>
            <a:r>
              <a:rPr sz="1100" b="0">
                <a:solidFill>
                  <a:srgbClr val="1A1A1A"/>
                </a:solidFill>
                <a:latin typeface="Calibri"/>
              </a:rPr>
              <a:t>Dashboard refreshes on each release publish; manifest version surfaced in title bar.</a:t>
            </a:r>
          </a:p>
        </p:txBody>
      </p:sp>
      <p:sp>
        <p:nvSpPr>
          <p:cNvPr id="35" name="Rectangle 34"/>
          <p:cNvSpPr/>
          <p:nvPr/>
        </p:nvSpPr>
        <p:spPr>
          <a:xfrm>
            <a:off x="6233007" y="4114800"/>
            <a:ext cx="5272887" cy="457200"/>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233007" y="4114800"/>
            <a:ext cx="5272887" cy="457200"/>
          </a:xfrm>
          <a:prstGeom prst="rect">
            <a:avLst/>
          </a:prstGeom>
          <a:noFill/>
        </p:spPr>
        <p:txBody>
          <a:bodyPr wrap="square" lIns="0" rIns="0" tIns="0" bIns="0" anchor="ctr">
            <a:spAutoFit/>
          </a:bodyPr>
          <a:lstStyle/>
          <a:p>
            <a:pPr algn="ctr">
              <a:lnSpc>
                <a:spcPct val="115000"/>
              </a:lnSpc>
            </a:pPr>
            <a:r>
              <a:rPr sz="1300" b="1" i="0">
                <a:solidFill>
                  <a:srgbClr val="FFFFFF"/>
                </a:solidFill>
                <a:latin typeface="Georgia"/>
              </a:rPr>
              <a:t>WEBSITE EMBED PLAN</a:t>
            </a:r>
          </a:p>
        </p:txBody>
      </p:sp>
      <p:sp>
        <p:nvSpPr>
          <p:cNvPr id="37" name="Rectangle 36"/>
          <p:cNvSpPr/>
          <p:nvPr/>
        </p:nvSpPr>
        <p:spPr>
          <a:xfrm>
            <a:off x="6233007" y="4572000"/>
            <a:ext cx="5272887" cy="155448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415887" y="4754880"/>
            <a:ext cx="4907127" cy="1188720"/>
          </a:xfrm>
          <a:prstGeom prst="rect">
            <a:avLst/>
          </a:prstGeom>
          <a:noFill/>
        </p:spPr>
        <p:txBody>
          <a:bodyPr wrap="square" lIns="0" rIns="0" tIns="0" bIns="0">
            <a:spAutoFit/>
          </a:bodyPr>
          <a:lstStyle/>
          <a:p>
            <a:pPr algn="l">
              <a:lnSpc>
                <a:spcPct val="130000"/>
              </a:lnSpc>
              <a:spcAft>
                <a:spcPts val="600"/>
              </a:spcAft>
            </a:pPr>
            <a:r>
              <a:rPr sz="1100" b="1">
                <a:solidFill>
                  <a:srgbClr val="657A3E"/>
                </a:solidFill>
                <a:latin typeface="Calibri"/>
              </a:rPr>
              <a:t>▪   </a:t>
            </a:r>
            <a:r>
              <a:rPr sz="1100" b="0">
                <a:solidFill>
                  <a:srgbClr val="1A1A1A"/>
                </a:solidFill>
                <a:latin typeface="Calibri"/>
              </a:rPr>
              <a:t>Embed Tableau Public dashboard on PatrickNeilBradley.com analytics page.</a:t>
            </a:r>
          </a:p>
          <a:p>
            <a:pPr algn="l">
              <a:lnSpc>
                <a:spcPct val="130000"/>
              </a:lnSpc>
              <a:spcAft>
                <a:spcPts val="600"/>
              </a:spcAft>
            </a:pPr>
            <a:r>
              <a:rPr sz="1100" b="1">
                <a:solidFill>
                  <a:srgbClr val="657A3E"/>
                </a:solidFill>
                <a:latin typeface="Calibri"/>
              </a:rPr>
              <a:t>▪   </a:t>
            </a:r>
            <a:r>
              <a:rPr sz="1100" b="0">
                <a:solidFill>
                  <a:srgbClr val="1A1A1A"/>
                </a:solidFill>
                <a:latin typeface="Calibri"/>
              </a:rPr>
              <a:t>Release notes + proxy-flag disclosure alongside every view.</a:t>
            </a:r>
          </a:p>
          <a:p>
            <a:pPr algn="l">
              <a:lnSpc>
                <a:spcPct val="130000"/>
              </a:lnSpc>
              <a:spcAft>
                <a:spcPts val="600"/>
              </a:spcAft>
            </a:pPr>
            <a:r>
              <a:rPr sz="1100" b="1">
                <a:solidFill>
                  <a:srgbClr val="657A3E"/>
                </a:solidFill>
                <a:latin typeface="Calibri"/>
              </a:rPr>
              <a:t>▪   </a:t>
            </a:r>
            <a:r>
              <a:rPr sz="1100" b="0">
                <a:solidFill>
                  <a:srgbClr val="1A1A1A"/>
                </a:solidFill>
                <a:latin typeface="Calibri"/>
              </a:rPr>
              <a:t>Downloadable release manifest JSON for full methodology audit.</a:t>
            </a:r>
          </a:p>
        </p:txBody>
      </p:sp>
      <p:sp>
        <p:nvSpPr>
          <p:cNvPr id="39" name="TextBox 38"/>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Roadmap to Launch</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APPENDIX</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KPI reference and data dictionary</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Full definitions in release manifest JSON.</a:t>
            </a:r>
          </a:p>
        </p:txBody>
      </p:sp>
      <p:sp>
        <p:nvSpPr>
          <p:cNvPr id="6" name="Rectangle 5"/>
          <p:cNvSpPr/>
          <p:nvPr/>
        </p:nvSpPr>
        <p:spPr>
          <a:xfrm>
            <a:off x="685800" y="1737360"/>
            <a:ext cx="5486400" cy="347472"/>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1737360"/>
            <a:ext cx="640080" cy="347472"/>
          </a:xfrm>
          <a:prstGeom prst="rect">
            <a:avLst/>
          </a:prstGeom>
          <a:noFill/>
        </p:spPr>
        <p:txBody>
          <a:bodyPr wrap="square" lIns="0" rIns="0" tIns="0" bIns="0" anchor="ctr">
            <a:spAutoFit/>
          </a:bodyPr>
          <a:lstStyle/>
          <a:p>
            <a:pPr algn="l">
              <a:lnSpc>
                <a:spcPct val="115000"/>
              </a:lnSpc>
            </a:pPr>
            <a:r>
              <a:rPr sz="1000" b="1" i="0">
                <a:solidFill>
                  <a:srgbClr val="E8A93C"/>
                </a:solidFill>
                <a:latin typeface="Calibri"/>
              </a:rPr>
              <a:t>DOMAIN</a:t>
            </a:r>
          </a:p>
        </p:txBody>
      </p:sp>
      <p:sp>
        <p:nvSpPr>
          <p:cNvPr id="8" name="TextBox 7"/>
          <p:cNvSpPr txBox="1"/>
          <p:nvPr/>
        </p:nvSpPr>
        <p:spPr>
          <a:xfrm>
            <a:off x="1554480" y="1737360"/>
            <a:ext cx="2514600" cy="347472"/>
          </a:xfrm>
          <a:prstGeom prst="rect">
            <a:avLst/>
          </a:prstGeom>
          <a:noFill/>
        </p:spPr>
        <p:txBody>
          <a:bodyPr wrap="square" lIns="0" rIns="0" tIns="0" bIns="0" anchor="ctr">
            <a:spAutoFit/>
          </a:bodyPr>
          <a:lstStyle/>
          <a:p>
            <a:pPr algn="l">
              <a:lnSpc>
                <a:spcPct val="115000"/>
              </a:lnSpc>
            </a:pPr>
            <a:r>
              <a:rPr sz="1000" b="1" i="0">
                <a:solidFill>
                  <a:srgbClr val="E8A93C"/>
                </a:solidFill>
                <a:latin typeface="Calibri"/>
              </a:rPr>
              <a:t>KPI</a:t>
            </a:r>
          </a:p>
        </p:txBody>
      </p:sp>
      <p:sp>
        <p:nvSpPr>
          <p:cNvPr id="9" name="TextBox 8"/>
          <p:cNvSpPr txBox="1"/>
          <p:nvPr/>
        </p:nvSpPr>
        <p:spPr>
          <a:xfrm>
            <a:off x="4114800" y="1737360"/>
            <a:ext cx="2011680" cy="347472"/>
          </a:xfrm>
          <a:prstGeom prst="rect">
            <a:avLst/>
          </a:prstGeom>
          <a:noFill/>
        </p:spPr>
        <p:txBody>
          <a:bodyPr wrap="square" lIns="0" rIns="0" tIns="0" bIns="0" anchor="ctr">
            <a:spAutoFit/>
          </a:bodyPr>
          <a:lstStyle/>
          <a:p>
            <a:pPr algn="l">
              <a:lnSpc>
                <a:spcPct val="115000"/>
              </a:lnSpc>
            </a:pPr>
            <a:r>
              <a:rPr sz="1000" b="1" i="0">
                <a:solidFill>
                  <a:srgbClr val="E8A93C"/>
                </a:solidFill>
                <a:latin typeface="Calibri"/>
              </a:rPr>
              <a:t>SOURCE</a:t>
            </a:r>
          </a:p>
        </p:txBody>
      </p:sp>
      <p:sp>
        <p:nvSpPr>
          <p:cNvPr id="10" name="Rectangle 9"/>
          <p:cNvSpPr/>
          <p:nvPr/>
        </p:nvSpPr>
        <p:spPr>
          <a:xfrm>
            <a:off x="685800" y="2084832"/>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85800" y="2084832"/>
            <a:ext cx="91440" cy="34747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68680" y="2084832"/>
            <a:ext cx="640080" cy="347472"/>
          </a:xfrm>
          <a:prstGeom prst="rect">
            <a:avLst/>
          </a:prstGeom>
          <a:noFill/>
        </p:spPr>
        <p:txBody>
          <a:bodyPr wrap="square" lIns="0" rIns="0" tIns="0" bIns="0" anchor="ctr">
            <a:spAutoFit/>
          </a:bodyPr>
          <a:lstStyle/>
          <a:p>
            <a:pPr algn="l">
              <a:lnSpc>
                <a:spcPct val="115000"/>
              </a:lnSpc>
            </a:pPr>
            <a:r>
              <a:rPr sz="900" b="1" i="0">
                <a:solidFill>
                  <a:srgbClr val="0B5D5E"/>
                </a:solidFill>
                <a:latin typeface="Calibri"/>
              </a:rPr>
              <a:t>ECON</a:t>
            </a:r>
          </a:p>
        </p:txBody>
      </p:sp>
      <p:sp>
        <p:nvSpPr>
          <p:cNvPr id="13" name="TextBox 12"/>
          <p:cNvSpPr txBox="1"/>
          <p:nvPr/>
        </p:nvSpPr>
        <p:spPr>
          <a:xfrm>
            <a:off x="1554480" y="2084832"/>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median_vet_income</a:t>
            </a:r>
          </a:p>
        </p:txBody>
      </p:sp>
      <p:sp>
        <p:nvSpPr>
          <p:cNvPr id="14" name="TextBox 13"/>
          <p:cNvSpPr txBox="1"/>
          <p:nvPr/>
        </p:nvSpPr>
        <p:spPr>
          <a:xfrm>
            <a:off x="4114800" y="2084832"/>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Census ACS B21004</a:t>
            </a:r>
          </a:p>
        </p:txBody>
      </p:sp>
      <p:sp>
        <p:nvSpPr>
          <p:cNvPr id="15" name="Rectangle 14"/>
          <p:cNvSpPr/>
          <p:nvPr/>
        </p:nvSpPr>
        <p:spPr>
          <a:xfrm>
            <a:off x="685800" y="2432304"/>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85800" y="2432304"/>
            <a:ext cx="91440" cy="34747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68680" y="2432304"/>
            <a:ext cx="640080" cy="347472"/>
          </a:xfrm>
          <a:prstGeom prst="rect">
            <a:avLst/>
          </a:prstGeom>
          <a:noFill/>
        </p:spPr>
        <p:txBody>
          <a:bodyPr wrap="square" lIns="0" rIns="0" tIns="0" bIns="0" anchor="ctr">
            <a:spAutoFit/>
          </a:bodyPr>
          <a:lstStyle/>
          <a:p>
            <a:pPr algn="l">
              <a:lnSpc>
                <a:spcPct val="115000"/>
              </a:lnSpc>
            </a:pPr>
            <a:r>
              <a:rPr sz="900" b="1" i="0">
                <a:solidFill>
                  <a:srgbClr val="0B5D5E"/>
                </a:solidFill>
                <a:latin typeface="Calibri"/>
              </a:rPr>
              <a:t>ECON</a:t>
            </a:r>
          </a:p>
        </p:txBody>
      </p:sp>
      <p:sp>
        <p:nvSpPr>
          <p:cNvPr id="18" name="TextBox 17"/>
          <p:cNvSpPr txBox="1"/>
          <p:nvPr/>
        </p:nvSpPr>
        <p:spPr>
          <a:xfrm>
            <a:off x="1554480" y="2432304"/>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vet_unemployment_rate</a:t>
            </a:r>
          </a:p>
        </p:txBody>
      </p:sp>
      <p:sp>
        <p:nvSpPr>
          <p:cNvPr id="19" name="TextBox 18"/>
          <p:cNvSpPr txBox="1"/>
          <p:nvPr/>
        </p:nvSpPr>
        <p:spPr>
          <a:xfrm>
            <a:off x="4114800" y="2432304"/>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BLS LAUCN + ACS</a:t>
            </a:r>
          </a:p>
        </p:txBody>
      </p:sp>
      <p:sp>
        <p:nvSpPr>
          <p:cNvPr id="20" name="Rectangle 19"/>
          <p:cNvSpPr/>
          <p:nvPr/>
        </p:nvSpPr>
        <p:spPr>
          <a:xfrm>
            <a:off x="685800" y="2779776"/>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85800" y="2779776"/>
            <a:ext cx="91440" cy="34747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68680" y="2779776"/>
            <a:ext cx="640080" cy="347472"/>
          </a:xfrm>
          <a:prstGeom prst="rect">
            <a:avLst/>
          </a:prstGeom>
          <a:noFill/>
        </p:spPr>
        <p:txBody>
          <a:bodyPr wrap="square" lIns="0" rIns="0" tIns="0" bIns="0" anchor="ctr">
            <a:spAutoFit/>
          </a:bodyPr>
          <a:lstStyle/>
          <a:p>
            <a:pPr algn="l">
              <a:lnSpc>
                <a:spcPct val="115000"/>
              </a:lnSpc>
            </a:pPr>
            <a:r>
              <a:rPr sz="900" b="1" i="0">
                <a:solidFill>
                  <a:srgbClr val="0B5D5E"/>
                </a:solidFill>
                <a:latin typeface="Calibri"/>
              </a:rPr>
              <a:t>ECON</a:t>
            </a:r>
          </a:p>
        </p:txBody>
      </p:sp>
      <p:sp>
        <p:nvSpPr>
          <p:cNvPr id="23" name="TextBox 22"/>
          <p:cNvSpPr txBox="1"/>
          <p:nvPr/>
        </p:nvSpPr>
        <p:spPr>
          <a:xfrm>
            <a:off x="1554480" y="2779776"/>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vet_labor_force_participation</a:t>
            </a:r>
          </a:p>
        </p:txBody>
      </p:sp>
      <p:sp>
        <p:nvSpPr>
          <p:cNvPr id="24" name="TextBox 23"/>
          <p:cNvSpPr txBox="1"/>
          <p:nvPr/>
        </p:nvSpPr>
        <p:spPr>
          <a:xfrm>
            <a:off x="4114800" y="2779776"/>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Census ACS S2101</a:t>
            </a:r>
          </a:p>
        </p:txBody>
      </p:sp>
      <p:sp>
        <p:nvSpPr>
          <p:cNvPr id="25" name="Rectangle 24"/>
          <p:cNvSpPr/>
          <p:nvPr/>
        </p:nvSpPr>
        <p:spPr>
          <a:xfrm>
            <a:off x="685800" y="3127248"/>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85800" y="3127248"/>
            <a:ext cx="91440" cy="34747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868680" y="3127248"/>
            <a:ext cx="640080" cy="347472"/>
          </a:xfrm>
          <a:prstGeom prst="rect">
            <a:avLst/>
          </a:prstGeom>
          <a:noFill/>
        </p:spPr>
        <p:txBody>
          <a:bodyPr wrap="square" lIns="0" rIns="0" tIns="0" bIns="0" anchor="ctr">
            <a:spAutoFit/>
          </a:bodyPr>
          <a:lstStyle/>
          <a:p>
            <a:pPr algn="l">
              <a:lnSpc>
                <a:spcPct val="115000"/>
              </a:lnSpc>
            </a:pPr>
            <a:r>
              <a:rPr sz="900" b="1" i="0">
                <a:solidFill>
                  <a:srgbClr val="0B5D5E"/>
                </a:solidFill>
                <a:latin typeface="Calibri"/>
              </a:rPr>
              <a:t>ECON</a:t>
            </a:r>
          </a:p>
        </p:txBody>
      </p:sp>
      <p:sp>
        <p:nvSpPr>
          <p:cNvPr id="28" name="TextBox 27"/>
          <p:cNvSpPr txBox="1"/>
          <p:nvPr/>
        </p:nvSpPr>
        <p:spPr>
          <a:xfrm>
            <a:off x="1554480" y="3127248"/>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housing_affordability</a:t>
            </a:r>
          </a:p>
        </p:txBody>
      </p:sp>
      <p:sp>
        <p:nvSpPr>
          <p:cNvPr id="29" name="TextBox 28"/>
          <p:cNvSpPr txBox="1"/>
          <p:nvPr/>
        </p:nvSpPr>
        <p:spPr>
          <a:xfrm>
            <a:off x="4114800" y="3127248"/>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ACS × HUD FMR</a:t>
            </a:r>
          </a:p>
        </p:txBody>
      </p:sp>
      <p:sp>
        <p:nvSpPr>
          <p:cNvPr id="30" name="Rectangle 29"/>
          <p:cNvSpPr/>
          <p:nvPr/>
        </p:nvSpPr>
        <p:spPr>
          <a:xfrm>
            <a:off x="685800" y="3474720"/>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685800" y="3474720"/>
            <a:ext cx="91440" cy="347472"/>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68680" y="3474720"/>
            <a:ext cx="640080" cy="347472"/>
          </a:xfrm>
          <a:prstGeom prst="rect">
            <a:avLst/>
          </a:prstGeom>
          <a:noFill/>
        </p:spPr>
        <p:txBody>
          <a:bodyPr wrap="square" lIns="0" rIns="0" tIns="0" bIns="0" anchor="ctr">
            <a:spAutoFit/>
          </a:bodyPr>
          <a:lstStyle/>
          <a:p>
            <a:pPr algn="l">
              <a:lnSpc>
                <a:spcPct val="115000"/>
              </a:lnSpc>
            </a:pPr>
            <a:r>
              <a:rPr sz="900" b="1" i="0">
                <a:solidFill>
                  <a:srgbClr val="B23A48"/>
                </a:solidFill>
                <a:latin typeface="Calibri"/>
              </a:rPr>
              <a:t>HEALTH</a:t>
            </a:r>
          </a:p>
        </p:txBody>
      </p:sp>
      <p:sp>
        <p:nvSpPr>
          <p:cNvPr id="33" name="TextBox 32"/>
          <p:cNvSpPr txBox="1"/>
          <p:nvPr/>
        </p:nvSpPr>
        <p:spPr>
          <a:xfrm>
            <a:off x="1554480" y="3474720"/>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va_facility_density</a:t>
            </a:r>
          </a:p>
        </p:txBody>
      </p:sp>
      <p:sp>
        <p:nvSpPr>
          <p:cNvPr id="34" name="TextBox 33"/>
          <p:cNvSpPr txBox="1"/>
          <p:nvPr/>
        </p:nvSpPr>
        <p:spPr>
          <a:xfrm>
            <a:off x="4114800" y="3474720"/>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api.va.gov + HUD USPS</a:t>
            </a:r>
          </a:p>
        </p:txBody>
      </p:sp>
      <p:sp>
        <p:nvSpPr>
          <p:cNvPr id="35" name="Rectangle 34"/>
          <p:cNvSpPr/>
          <p:nvPr/>
        </p:nvSpPr>
        <p:spPr>
          <a:xfrm>
            <a:off x="685800" y="3822192"/>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85800" y="3822192"/>
            <a:ext cx="91440" cy="347472"/>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68680" y="3822192"/>
            <a:ext cx="640080" cy="347472"/>
          </a:xfrm>
          <a:prstGeom prst="rect">
            <a:avLst/>
          </a:prstGeom>
          <a:noFill/>
        </p:spPr>
        <p:txBody>
          <a:bodyPr wrap="square" lIns="0" rIns="0" tIns="0" bIns="0" anchor="ctr">
            <a:spAutoFit/>
          </a:bodyPr>
          <a:lstStyle/>
          <a:p>
            <a:pPr algn="l">
              <a:lnSpc>
                <a:spcPct val="115000"/>
              </a:lnSpc>
            </a:pPr>
            <a:r>
              <a:rPr sz="900" b="1" i="0">
                <a:solidFill>
                  <a:srgbClr val="B23A48"/>
                </a:solidFill>
                <a:latin typeface="Calibri"/>
              </a:rPr>
              <a:t>HEALTH</a:t>
            </a:r>
          </a:p>
        </p:txBody>
      </p:sp>
      <p:sp>
        <p:nvSpPr>
          <p:cNvPr id="38" name="TextBox 37"/>
          <p:cNvSpPr txBox="1"/>
          <p:nvPr/>
        </p:nvSpPr>
        <p:spPr>
          <a:xfrm>
            <a:off x="1554480" y="3822192"/>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va_health_enrollment_rate</a:t>
            </a:r>
          </a:p>
        </p:txBody>
      </p:sp>
      <p:sp>
        <p:nvSpPr>
          <p:cNvPr id="39" name="TextBox 38"/>
          <p:cNvSpPr txBox="1"/>
          <p:nvPr/>
        </p:nvSpPr>
        <p:spPr>
          <a:xfrm>
            <a:off x="4114800" y="3822192"/>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NCVAS state broadcast</a:t>
            </a:r>
          </a:p>
        </p:txBody>
      </p:sp>
      <p:sp>
        <p:nvSpPr>
          <p:cNvPr id="40" name="Rectangle 39"/>
          <p:cNvSpPr/>
          <p:nvPr/>
        </p:nvSpPr>
        <p:spPr>
          <a:xfrm>
            <a:off x="685800" y="4169664"/>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ectangle 40"/>
          <p:cNvSpPr/>
          <p:nvPr/>
        </p:nvSpPr>
        <p:spPr>
          <a:xfrm>
            <a:off x="685800" y="4169664"/>
            <a:ext cx="91440" cy="347472"/>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868680" y="4169664"/>
            <a:ext cx="640080" cy="347472"/>
          </a:xfrm>
          <a:prstGeom prst="rect">
            <a:avLst/>
          </a:prstGeom>
          <a:noFill/>
        </p:spPr>
        <p:txBody>
          <a:bodyPr wrap="square" lIns="0" rIns="0" tIns="0" bIns="0" anchor="ctr">
            <a:spAutoFit/>
          </a:bodyPr>
          <a:lstStyle/>
          <a:p>
            <a:pPr algn="l">
              <a:lnSpc>
                <a:spcPct val="115000"/>
              </a:lnSpc>
            </a:pPr>
            <a:r>
              <a:rPr sz="900" b="1" i="0">
                <a:solidFill>
                  <a:srgbClr val="B23A48"/>
                </a:solidFill>
                <a:latin typeface="Calibri"/>
              </a:rPr>
              <a:t>HEALTH</a:t>
            </a:r>
          </a:p>
        </p:txBody>
      </p:sp>
      <p:sp>
        <p:nvSpPr>
          <p:cNvPr id="43" name="TextBox 42"/>
          <p:cNvSpPr txBox="1"/>
          <p:nvPr/>
        </p:nvSpPr>
        <p:spPr>
          <a:xfrm>
            <a:off x="1554480" y="4169664"/>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mental_health_facility_access</a:t>
            </a:r>
          </a:p>
        </p:txBody>
      </p:sp>
      <p:sp>
        <p:nvSpPr>
          <p:cNvPr id="44" name="TextBox 43"/>
          <p:cNvSpPr txBox="1"/>
          <p:nvPr/>
        </p:nvSpPr>
        <p:spPr>
          <a:xfrm>
            <a:off x="4114800" y="4169664"/>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IRS EO NTEE F</a:t>
            </a:r>
          </a:p>
        </p:txBody>
      </p:sp>
      <p:sp>
        <p:nvSpPr>
          <p:cNvPr id="45" name="Rectangle 44"/>
          <p:cNvSpPr/>
          <p:nvPr/>
        </p:nvSpPr>
        <p:spPr>
          <a:xfrm>
            <a:off x="685800" y="4517136"/>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Rectangle 45"/>
          <p:cNvSpPr/>
          <p:nvPr/>
        </p:nvSpPr>
        <p:spPr>
          <a:xfrm>
            <a:off x="685800" y="4517136"/>
            <a:ext cx="91440" cy="347472"/>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868680" y="4517136"/>
            <a:ext cx="640080" cy="347472"/>
          </a:xfrm>
          <a:prstGeom prst="rect">
            <a:avLst/>
          </a:prstGeom>
          <a:noFill/>
        </p:spPr>
        <p:txBody>
          <a:bodyPr wrap="square" lIns="0" rIns="0" tIns="0" bIns="0" anchor="ctr">
            <a:spAutoFit/>
          </a:bodyPr>
          <a:lstStyle/>
          <a:p>
            <a:pPr algn="l">
              <a:lnSpc>
                <a:spcPct val="115000"/>
              </a:lnSpc>
            </a:pPr>
            <a:r>
              <a:rPr sz="900" b="1" i="0">
                <a:solidFill>
                  <a:srgbClr val="B23A48"/>
                </a:solidFill>
                <a:latin typeface="Calibri"/>
              </a:rPr>
              <a:t>HEALTH</a:t>
            </a:r>
          </a:p>
        </p:txBody>
      </p:sp>
      <p:sp>
        <p:nvSpPr>
          <p:cNvPr id="48" name="TextBox 47"/>
          <p:cNvSpPr txBox="1"/>
          <p:nvPr/>
        </p:nvSpPr>
        <p:spPr>
          <a:xfrm>
            <a:off x="1554480" y="4517136"/>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vet_suicide_rate_proxy</a:t>
            </a:r>
          </a:p>
        </p:txBody>
      </p:sp>
      <p:sp>
        <p:nvSpPr>
          <p:cNvPr id="49" name="TextBox 48"/>
          <p:cNvSpPr txBox="1"/>
          <p:nvPr/>
        </p:nvSpPr>
        <p:spPr>
          <a:xfrm>
            <a:off x="4114800" y="4517136"/>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CDC WISQARS (deferred)</a:t>
            </a:r>
          </a:p>
        </p:txBody>
      </p:sp>
      <p:sp>
        <p:nvSpPr>
          <p:cNvPr id="50" name="Rectangle 49"/>
          <p:cNvSpPr/>
          <p:nvPr/>
        </p:nvSpPr>
        <p:spPr>
          <a:xfrm>
            <a:off x="685800" y="4864608"/>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Rectangle 50"/>
          <p:cNvSpPr/>
          <p:nvPr/>
        </p:nvSpPr>
        <p:spPr>
          <a:xfrm>
            <a:off x="685800" y="4864608"/>
            <a:ext cx="91440" cy="347472"/>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868680" y="4864608"/>
            <a:ext cx="640080" cy="347472"/>
          </a:xfrm>
          <a:prstGeom prst="rect">
            <a:avLst/>
          </a:prstGeom>
          <a:noFill/>
        </p:spPr>
        <p:txBody>
          <a:bodyPr wrap="square" lIns="0" rIns="0" tIns="0" bIns="0" anchor="ctr">
            <a:spAutoFit/>
          </a:bodyPr>
          <a:lstStyle/>
          <a:p>
            <a:pPr algn="l">
              <a:lnSpc>
                <a:spcPct val="115000"/>
              </a:lnSpc>
            </a:pPr>
            <a:r>
              <a:rPr sz="900" b="1" i="0">
                <a:solidFill>
                  <a:srgbClr val="C98F2B"/>
                </a:solidFill>
                <a:latin typeface="Calibri"/>
              </a:rPr>
              <a:t>EDU</a:t>
            </a:r>
          </a:p>
        </p:txBody>
      </p:sp>
      <p:sp>
        <p:nvSpPr>
          <p:cNvPr id="53" name="TextBox 52"/>
          <p:cNvSpPr txBox="1"/>
          <p:nvPr/>
        </p:nvSpPr>
        <p:spPr>
          <a:xfrm>
            <a:off x="1554480" y="4864608"/>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vet_degree_attainment</a:t>
            </a:r>
          </a:p>
        </p:txBody>
      </p:sp>
      <p:sp>
        <p:nvSpPr>
          <p:cNvPr id="54" name="TextBox 53"/>
          <p:cNvSpPr txBox="1"/>
          <p:nvPr/>
        </p:nvSpPr>
        <p:spPr>
          <a:xfrm>
            <a:off x="4114800" y="4864608"/>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Census ACS B21003</a:t>
            </a:r>
          </a:p>
        </p:txBody>
      </p:sp>
      <p:sp>
        <p:nvSpPr>
          <p:cNvPr id="55" name="Rectangle 54"/>
          <p:cNvSpPr/>
          <p:nvPr/>
        </p:nvSpPr>
        <p:spPr>
          <a:xfrm>
            <a:off x="685800" y="5212080"/>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Rectangle 55"/>
          <p:cNvSpPr/>
          <p:nvPr/>
        </p:nvSpPr>
        <p:spPr>
          <a:xfrm>
            <a:off x="685800" y="5212080"/>
            <a:ext cx="91440" cy="347472"/>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TextBox 56"/>
          <p:cNvSpPr txBox="1"/>
          <p:nvPr/>
        </p:nvSpPr>
        <p:spPr>
          <a:xfrm>
            <a:off x="868680" y="5212080"/>
            <a:ext cx="640080" cy="347472"/>
          </a:xfrm>
          <a:prstGeom prst="rect">
            <a:avLst/>
          </a:prstGeom>
          <a:noFill/>
        </p:spPr>
        <p:txBody>
          <a:bodyPr wrap="square" lIns="0" rIns="0" tIns="0" bIns="0" anchor="ctr">
            <a:spAutoFit/>
          </a:bodyPr>
          <a:lstStyle/>
          <a:p>
            <a:pPr algn="l">
              <a:lnSpc>
                <a:spcPct val="115000"/>
              </a:lnSpc>
            </a:pPr>
            <a:r>
              <a:rPr sz="900" b="1" i="0">
                <a:solidFill>
                  <a:srgbClr val="C98F2B"/>
                </a:solidFill>
                <a:latin typeface="Calibri"/>
              </a:rPr>
              <a:t>EDU</a:t>
            </a:r>
          </a:p>
        </p:txBody>
      </p:sp>
      <p:sp>
        <p:nvSpPr>
          <p:cNvPr id="58" name="TextBox 57"/>
          <p:cNvSpPr txBox="1"/>
          <p:nvPr/>
        </p:nvSpPr>
        <p:spPr>
          <a:xfrm>
            <a:off x="1554480" y="5212080"/>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gi_bill_usage_rate</a:t>
            </a:r>
          </a:p>
        </p:txBody>
      </p:sp>
      <p:sp>
        <p:nvSpPr>
          <p:cNvPr id="59" name="TextBox 58"/>
          <p:cNvSpPr txBox="1"/>
          <p:nvPr/>
        </p:nvSpPr>
        <p:spPr>
          <a:xfrm>
            <a:off x="4114800" y="5212080"/>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NCVAS state broadcast</a:t>
            </a:r>
          </a:p>
        </p:txBody>
      </p:sp>
      <p:sp>
        <p:nvSpPr>
          <p:cNvPr id="60" name="Rectangle 59"/>
          <p:cNvSpPr/>
          <p:nvPr/>
        </p:nvSpPr>
        <p:spPr>
          <a:xfrm>
            <a:off x="6400800" y="1737360"/>
            <a:ext cx="5486400" cy="347472"/>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TextBox 60"/>
          <p:cNvSpPr txBox="1"/>
          <p:nvPr/>
        </p:nvSpPr>
        <p:spPr>
          <a:xfrm>
            <a:off x="6537960" y="1737360"/>
            <a:ext cx="640080" cy="347472"/>
          </a:xfrm>
          <a:prstGeom prst="rect">
            <a:avLst/>
          </a:prstGeom>
          <a:noFill/>
        </p:spPr>
        <p:txBody>
          <a:bodyPr wrap="square" lIns="0" rIns="0" tIns="0" bIns="0" anchor="ctr">
            <a:spAutoFit/>
          </a:bodyPr>
          <a:lstStyle/>
          <a:p>
            <a:pPr algn="l">
              <a:lnSpc>
                <a:spcPct val="115000"/>
              </a:lnSpc>
            </a:pPr>
            <a:r>
              <a:rPr sz="1000" b="1" i="0">
                <a:solidFill>
                  <a:srgbClr val="E8A93C"/>
                </a:solidFill>
                <a:latin typeface="Calibri"/>
              </a:rPr>
              <a:t>DOMAIN</a:t>
            </a:r>
          </a:p>
        </p:txBody>
      </p:sp>
      <p:sp>
        <p:nvSpPr>
          <p:cNvPr id="62" name="TextBox 61"/>
          <p:cNvSpPr txBox="1"/>
          <p:nvPr/>
        </p:nvSpPr>
        <p:spPr>
          <a:xfrm>
            <a:off x="7269480" y="1737360"/>
            <a:ext cx="2514600" cy="347472"/>
          </a:xfrm>
          <a:prstGeom prst="rect">
            <a:avLst/>
          </a:prstGeom>
          <a:noFill/>
        </p:spPr>
        <p:txBody>
          <a:bodyPr wrap="square" lIns="0" rIns="0" tIns="0" bIns="0" anchor="ctr">
            <a:spAutoFit/>
          </a:bodyPr>
          <a:lstStyle/>
          <a:p>
            <a:pPr algn="l">
              <a:lnSpc>
                <a:spcPct val="115000"/>
              </a:lnSpc>
            </a:pPr>
            <a:r>
              <a:rPr sz="1000" b="1" i="0">
                <a:solidFill>
                  <a:srgbClr val="E8A93C"/>
                </a:solidFill>
                <a:latin typeface="Calibri"/>
              </a:rPr>
              <a:t>KPI</a:t>
            </a:r>
          </a:p>
        </p:txBody>
      </p:sp>
      <p:sp>
        <p:nvSpPr>
          <p:cNvPr id="63" name="TextBox 62"/>
          <p:cNvSpPr txBox="1"/>
          <p:nvPr/>
        </p:nvSpPr>
        <p:spPr>
          <a:xfrm>
            <a:off x="9829800" y="1737360"/>
            <a:ext cx="2011680" cy="347472"/>
          </a:xfrm>
          <a:prstGeom prst="rect">
            <a:avLst/>
          </a:prstGeom>
          <a:noFill/>
        </p:spPr>
        <p:txBody>
          <a:bodyPr wrap="square" lIns="0" rIns="0" tIns="0" bIns="0" anchor="ctr">
            <a:spAutoFit/>
          </a:bodyPr>
          <a:lstStyle/>
          <a:p>
            <a:pPr algn="l">
              <a:lnSpc>
                <a:spcPct val="115000"/>
              </a:lnSpc>
            </a:pPr>
            <a:r>
              <a:rPr sz="1000" b="1" i="0">
                <a:solidFill>
                  <a:srgbClr val="E8A93C"/>
                </a:solidFill>
                <a:latin typeface="Calibri"/>
              </a:rPr>
              <a:t>SOURCE</a:t>
            </a:r>
          </a:p>
        </p:txBody>
      </p:sp>
      <p:sp>
        <p:nvSpPr>
          <p:cNvPr id="64" name="Rectangle 63"/>
          <p:cNvSpPr/>
          <p:nvPr/>
        </p:nvSpPr>
        <p:spPr>
          <a:xfrm>
            <a:off x="6400800" y="2084832"/>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Rectangle 64"/>
          <p:cNvSpPr/>
          <p:nvPr/>
        </p:nvSpPr>
        <p:spPr>
          <a:xfrm>
            <a:off x="6400800" y="2084832"/>
            <a:ext cx="91440" cy="347472"/>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TextBox 65"/>
          <p:cNvSpPr txBox="1"/>
          <p:nvPr/>
        </p:nvSpPr>
        <p:spPr>
          <a:xfrm>
            <a:off x="6583680" y="2084832"/>
            <a:ext cx="640080" cy="347472"/>
          </a:xfrm>
          <a:prstGeom prst="rect">
            <a:avLst/>
          </a:prstGeom>
          <a:noFill/>
        </p:spPr>
        <p:txBody>
          <a:bodyPr wrap="square" lIns="0" rIns="0" tIns="0" bIns="0" anchor="ctr">
            <a:spAutoFit/>
          </a:bodyPr>
          <a:lstStyle/>
          <a:p>
            <a:pPr algn="l">
              <a:lnSpc>
                <a:spcPct val="115000"/>
              </a:lnSpc>
            </a:pPr>
            <a:r>
              <a:rPr sz="900" b="1" i="0">
                <a:solidFill>
                  <a:srgbClr val="C98F2B"/>
                </a:solidFill>
                <a:latin typeface="Calibri"/>
              </a:rPr>
              <a:t>EDU</a:t>
            </a:r>
          </a:p>
        </p:txBody>
      </p:sp>
      <p:sp>
        <p:nvSpPr>
          <p:cNvPr id="67" name="TextBox 66"/>
          <p:cNvSpPr txBox="1"/>
          <p:nvPr/>
        </p:nvSpPr>
        <p:spPr>
          <a:xfrm>
            <a:off x="7269480" y="2084832"/>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skill_alignment_score</a:t>
            </a:r>
          </a:p>
        </p:txBody>
      </p:sp>
      <p:sp>
        <p:nvSpPr>
          <p:cNvPr id="68" name="TextBox 67"/>
          <p:cNvSpPr txBox="1"/>
          <p:nvPr/>
        </p:nvSpPr>
        <p:spPr>
          <a:xfrm>
            <a:off x="9829800" y="2084832"/>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ONET × OEWS (deferred)</a:t>
            </a:r>
          </a:p>
        </p:txBody>
      </p:sp>
      <p:sp>
        <p:nvSpPr>
          <p:cNvPr id="69" name="Rectangle 68"/>
          <p:cNvSpPr/>
          <p:nvPr/>
        </p:nvSpPr>
        <p:spPr>
          <a:xfrm>
            <a:off x="6400800" y="2432304"/>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0" name="Rectangle 69"/>
          <p:cNvSpPr/>
          <p:nvPr/>
        </p:nvSpPr>
        <p:spPr>
          <a:xfrm>
            <a:off x="6400800" y="2432304"/>
            <a:ext cx="91440" cy="347472"/>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1" name="TextBox 70"/>
          <p:cNvSpPr txBox="1"/>
          <p:nvPr/>
        </p:nvSpPr>
        <p:spPr>
          <a:xfrm>
            <a:off x="6583680" y="2432304"/>
            <a:ext cx="640080" cy="347472"/>
          </a:xfrm>
          <a:prstGeom prst="rect">
            <a:avLst/>
          </a:prstGeom>
          <a:noFill/>
        </p:spPr>
        <p:txBody>
          <a:bodyPr wrap="square" lIns="0" rIns="0" tIns="0" bIns="0" anchor="ctr">
            <a:spAutoFit/>
          </a:bodyPr>
          <a:lstStyle/>
          <a:p>
            <a:pPr algn="l">
              <a:lnSpc>
                <a:spcPct val="115000"/>
              </a:lnSpc>
            </a:pPr>
            <a:r>
              <a:rPr sz="900" b="1" i="0">
                <a:solidFill>
                  <a:srgbClr val="C98F2B"/>
                </a:solidFill>
                <a:latin typeface="Calibri"/>
              </a:rPr>
              <a:t>EDU</a:t>
            </a:r>
          </a:p>
        </p:txBody>
      </p:sp>
      <p:sp>
        <p:nvSpPr>
          <p:cNvPr id="72" name="TextBox 71"/>
          <p:cNvSpPr txBox="1"/>
          <p:nvPr/>
        </p:nvSpPr>
        <p:spPr>
          <a:xfrm>
            <a:off x="7269480" y="2432304"/>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industry_opportunity</a:t>
            </a:r>
          </a:p>
        </p:txBody>
      </p:sp>
      <p:sp>
        <p:nvSpPr>
          <p:cNvPr id="73" name="TextBox 72"/>
          <p:cNvSpPr txBox="1"/>
          <p:nvPr/>
        </p:nvSpPr>
        <p:spPr>
          <a:xfrm>
            <a:off x="9829800" y="2432304"/>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BEA CAINC1 (proxy)</a:t>
            </a:r>
          </a:p>
        </p:txBody>
      </p:sp>
      <p:sp>
        <p:nvSpPr>
          <p:cNvPr id="74" name="Rectangle 73"/>
          <p:cNvSpPr/>
          <p:nvPr/>
        </p:nvSpPr>
        <p:spPr>
          <a:xfrm>
            <a:off x="6400800" y="2779776"/>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5" name="Rectangle 74"/>
          <p:cNvSpPr/>
          <p:nvPr/>
        </p:nvSpPr>
        <p:spPr>
          <a:xfrm>
            <a:off x="6400800" y="2779776"/>
            <a:ext cx="91440" cy="34747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6" name="TextBox 75"/>
          <p:cNvSpPr txBox="1"/>
          <p:nvPr/>
        </p:nvSpPr>
        <p:spPr>
          <a:xfrm>
            <a:off x="6583680" y="2779776"/>
            <a:ext cx="640080" cy="347472"/>
          </a:xfrm>
          <a:prstGeom prst="rect">
            <a:avLst/>
          </a:prstGeom>
          <a:noFill/>
        </p:spPr>
        <p:txBody>
          <a:bodyPr wrap="square" lIns="0" rIns="0" tIns="0" bIns="0" anchor="ctr">
            <a:spAutoFit/>
          </a:bodyPr>
          <a:lstStyle/>
          <a:p>
            <a:pPr algn="l">
              <a:lnSpc>
                <a:spcPct val="115000"/>
              </a:lnSpc>
            </a:pPr>
            <a:r>
              <a:rPr sz="900" b="1" i="0">
                <a:solidFill>
                  <a:srgbClr val="5E3A87"/>
                </a:solidFill>
                <a:latin typeface="Calibri"/>
              </a:rPr>
              <a:t>BEN</a:t>
            </a:r>
          </a:p>
        </p:txBody>
      </p:sp>
      <p:sp>
        <p:nvSpPr>
          <p:cNvPr id="77" name="TextBox 76"/>
          <p:cNvSpPr txBox="1"/>
          <p:nvPr/>
        </p:nvSpPr>
        <p:spPr>
          <a:xfrm>
            <a:off x="7269480" y="2779776"/>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vet_disability_rating_avg</a:t>
            </a:r>
          </a:p>
        </p:txBody>
      </p:sp>
      <p:sp>
        <p:nvSpPr>
          <p:cNvPr id="78" name="TextBox 77"/>
          <p:cNvSpPr txBox="1"/>
          <p:nvPr/>
        </p:nvSpPr>
        <p:spPr>
          <a:xfrm>
            <a:off x="9829800" y="2779776"/>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NCVAS state broadcast</a:t>
            </a:r>
          </a:p>
        </p:txBody>
      </p:sp>
      <p:sp>
        <p:nvSpPr>
          <p:cNvPr id="79" name="Rectangle 78"/>
          <p:cNvSpPr/>
          <p:nvPr/>
        </p:nvSpPr>
        <p:spPr>
          <a:xfrm>
            <a:off x="6400800" y="3127248"/>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0" name="Rectangle 79"/>
          <p:cNvSpPr/>
          <p:nvPr/>
        </p:nvSpPr>
        <p:spPr>
          <a:xfrm>
            <a:off x="6400800" y="3127248"/>
            <a:ext cx="91440" cy="34747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1" name="TextBox 80"/>
          <p:cNvSpPr txBox="1"/>
          <p:nvPr/>
        </p:nvSpPr>
        <p:spPr>
          <a:xfrm>
            <a:off x="6583680" y="3127248"/>
            <a:ext cx="640080" cy="347472"/>
          </a:xfrm>
          <a:prstGeom prst="rect">
            <a:avLst/>
          </a:prstGeom>
          <a:noFill/>
        </p:spPr>
        <p:txBody>
          <a:bodyPr wrap="square" lIns="0" rIns="0" tIns="0" bIns="0" anchor="ctr">
            <a:spAutoFit/>
          </a:bodyPr>
          <a:lstStyle/>
          <a:p>
            <a:pPr algn="l">
              <a:lnSpc>
                <a:spcPct val="115000"/>
              </a:lnSpc>
            </a:pPr>
            <a:r>
              <a:rPr sz="900" b="1" i="0">
                <a:solidFill>
                  <a:srgbClr val="5E3A87"/>
                </a:solidFill>
                <a:latin typeface="Calibri"/>
              </a:rPr>
              <a:t>BEN</a:t>
            </a:r>
          </a:p>
        </p:txBody>
      </p:sp>
      <p:sp>
        <p:nvSpPr>
          <p:cNvPr id="82" name="TextBox 81"/>
          <p:cNvSpPr txBox="1"/>
          <p:nvPr/>
        </p:nvSpPr>
        <p:spPr>
          <a:xfrm>
            <a:off x="7269480" y="3127248"/>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benefits_utilization_ratio</a:t>
            </a:r>
          </a:p>
        </p:txBody>
      </p:sp>
      <p:sp>
        <p:nvSpPr>
          <p:cNvPr id="83" name="TextBox 82"/>
          <p:cNvSpPr txBox="1"/>
          <p:nvPr/>
        </p:nvSpPr>
        <p:spPr>
          <a:xfrm>
            <a:off x="9829800" y="3127248"/>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VA (deferred)</a:t>
            </a:r>
          </a:p>
        </p:txBody>
      </p:sp>
      <p:sp>
        <p:nvSpPr>
          <p:cNvPr id="84" name="Rectangle 83"/>
          <p:cNvSpPr/>
          <p:nvPr/>
        </p:nvSpPr>
        <p:spPr>
          <a:xfrm>
            <a:off x="6400800" y="3474720"/>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5" name="Rectangle 84"/>
          <p:cNvSpPr/>
          <p:nvPr/>
        </p:nvSpPr>
        <p:spPr>
          <a:xfrm>
            <a:off x="6400800" y="3474720"/>
            <a:ext cx="91440" cy="34747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6" name="TextBox 85"/>
          <p:cNvSpPr txBox="1"/>
          <p:nvPr/>
        </p:nvSpPr>
        <p:spPr>
          <a:xfrm>
            <a:off x="6583680" y="3474720"/>
            <a:ext cx="640080" cy="347472"/>
          </a:xfrm>
          <a:prstGeom prst="rect">
            <a:avLst/>
          </a:prstGeom>
          <a:noFill/>
        </p:spPr>
        <p:txBody>
          <a:bodyPr wrap="square" lIns="0" rIns="0" tIns="0" bIns="0" anchor="ctr">
            <a:spAutoFit/>
          </a:bodyPr>
          <a:lstStyle/>
          <a:p>
            <a:pPr algn="l">
              <a:lnSpc>
                <a:spcPct val="115000"/>
              </a:lnSpc>
            </a:pPr>
            <a:r>
              <a:rPr sz="900" b="1" i="0">
                <a:solidFill>
                  <a:srgbClr val="5E3A87"/>
                </a:solidFill>
                <a:latin typeface="Calibri"/>
              </a:rPr>
              <a:t>BEN</a:t>
            </a:r>
          </a:p>
        </p:txBody>
      </p:sp>
      <p:sp>
        <p:nvSpPr>
          <p:cNvPr id="87" name="TextBox 86"/>
          <p:cNvSpPr txBox="1"/>
          <p:nvPr/>
        </p:nvSpPr>
        <p:spPr>
          <a:xfrm>
            <a:off x="7269480" y="3474720"/>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claims_processing_proxy</a:t>
            </a:r>
          </a:p>
        </p:txBody>
      </p:sp>
      <p:sp>
        <p:nvSpPr>
          <p:cNvPr id="88" name="TextBox 87"/>
          <p:cNvSpPr txBox="1"/>
          <p:nvPr/>
        </p:nvSpPr>
        <p:spPr>
          <a:xfrm>
            <a:off x="9829800" y="3474720"/>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VA (deferred)</a:t>
            </a:r>
          </a:p>
        </p:txBody>
      </p:sp>
      <p:sp>
        <p:nvSpPr>
          <p:cNvPr id="89" name="Rectangle 88"/>
          <p:cNvSpPr/>
          <p:nvPr/>
        </p:nvSpPr>
        <p:spPr>
          <a:xfrm>
            <a:off x="6400800" y="3822192"/>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0" name="Rectangle 89"/>
          <p:cNvSpPr/>
          <p:nvPr/>
        </p:nvSpPr>
        <p:spPr>
          <a:xfrm>
            <a:off x="6400800" y="3822192"/>
            <a:ext cx="91440" cy="34747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1" name="TextBox 90"/>
          <p:cNvSpPr txBox="1"/>
          <p:nvPr/>
        </p:nvSpPr>
        <p:spPr>
          <a:xfrm>
            <a:off x="6583680" y="3822192"/>
            <a:ext cx="640080" cy="347472"/>
          </a:xfrm>
          <a:prstGeom prst="rect">
            <a:avLst/>
          </a:prstGeom>
          <a:noFill/>
        </p:spPr>
        <p:txBody>
          <a:bodyPr wrap="square" lIns="0" rIns="0" tIns="0" bIns="0" anchor="ctr">
            <a:spAutoFit/>
          </a:bodyPr>
          <a:lstStyle/>
          <a:p>
            <a:pPr algn="l">
              <a:lnSpc>
                <a:spcPct val="115000"/>
              </a:lnSpc>
            </a:pPr>
            <a:r>
              <a:rPr sz="900" b="1" i="0">
                <a:solidFill>
                  <a:srgbClr val="5E3A87"/>
                </a:solidFill>
                <a:latin typeface="Calibri"/>
              </a:rPr>
              <a:t>BEN</a:t>
            </a:r>
          </a:p>
        </p:txBody>
      </p:sp>
      <p:sp>
        <p:nvSpPr>
          <p:cNvPr id="92" name="TextBox 91"/>
          <p:cNvSpPr txBox="1"/>
          <p:nvPr/>
        </p:nvSpPr>
        <p:spPr>
          <a:xfrm>
            <a:off x="7269480" y="3822192"/>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transition_program_coverage</a:t>
            </a:r>
          </a:p>
        </p:txBody>
      </p:sp>
      <p:sp>
        <p:nvSpPr>
          <p:cNvPr id="93" name="TextBox 92"/>
          <p:cNvSpPr txBox="1"/>
          <p:nvPr/>
        </p:nvSpPr>
        <p:spPr>
          <a:xfrm>
            <a:off x="9829800" y="3822192"/>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DOL VETS (deferred)</a:t>
            </a:r>
          </a:p>
        </p:txBody>
      </p:sp>
      <p:sp>
        <p:nvSpPr>
          <p:cNvPr id="94" name="Rectangle 93"/>
          <p:cNvSpPr/>
          <p:nvPr/>
        </p:nvSpPr>
        <p:spPr>
          <a:xfrm>
            <a:off x="6400800" y="4169664"/>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5" name="Rectangle 94"/>
          <p:cNvSpPr/>
          <p:nvPr/>
        </p:nvSpPr>
        <p:spPr>
          <a:xfrm>
            <a:off x="6400800" y="4169664"/>
            <a:ext cx="91440" cy="34747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6" name="TextBox 95"/>
          <p:cNvSpPr txBox="1"/>
          <p:nvPr/>
        </p:nvSpPr>
        <p:spPr>
          <a:xfrm>
            <a:off x="6583680" y="4169664"/>
            <a:ext cx="640080" cy="347472"/>
          </a:xfrm>
          <a:prstGeom prst="rect">
            <a:avLst/>
          </a:prstGeom>
          <a:noFill/>
        </p:spPr>
        <p:txBody>
          <a:bodyPr wrap="square" lIns="0" rIns="0" tIns="0" bIns="0" anchor="ctr">
            <a:spAutoFit/>
          </a:bodyPr>
          <a:lstStyle/>
          <a:p>
            <a:pPr algn="l">
              <a:lnSpc>
                <a:spcPct val="115000"/>
              </a:lnSpc>
            </a:pPr>
            <a:r>
              <a:rPr sz="900" b="1" i="0">
                <a:solidFill>
                  <a:srgbClr val="657A3E"/>
                </a:solidFill>
                <a:latin typeface="Calibri"/>
              </a:rPr>
              <a:t>COMM</a:t>
            </a:r>
          </a:p>
        </p:txBody>
      </p:sp>
      <p:sp>
        <p:nvSpPr>
          <p:cNvPr id="97" name="TextBox 96"/>
          <p:cNvSpPr txBox="1"/>
          <p:nvPr/>
        </p:nvSpPr>
        <p:spPr>
          <a:xfrm>
            <a:off x="7269480" y="4169664"/>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vso_density</a:t>
            </a:r>
          </a:p>
        </p:txBody>
      </p:sp>
      <p:sp>
        <p:nvSpPr>
          <p:cNvPr id="98" name="TextBox 97"/>
          <p:cNvSpPr txBox="1"/>
          <p:nvPr/>
        </p:nvSpPr>
        <p:spPr>
          <a:xfrm>
            <a:off x="9829800" y="4169664"/>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IRS EO NTEE W/P + HUD USPS</a:t>
            </a:r>
          </a:p>
        </p:txBody>
      </p:sp>
      <p:sp>
        <p:nvSpPr>
          <p:cNvPr id="99" name="Rectangle 98"/>
          <p:cNvSpPr/>
          <p:nvPr/>
        </p:nvSpPr>
        <p:spPr>
          <a:xfrm>
            <a:off x="6400800" y="4517136"/>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0" name="Rectangle 99"/>
          <p:cNvSpPr/>
          <p:nvPr/>
        </p:nvSpPr>
        <p:spPr>
          <a:xfrm>
            <a:off x="6400800" y="4517136"/>
            <a:ext cx="91440" cy="34747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1" name="TextBox 100"/>
          <p:cNvSpPr txBox="1"/>
          <p:nvPr/>
        </p:nvSpPr>
        <p:spPr>
          <a:xfrm>
            <a:off x="6583680" y="4517136"/>
            <a:ext cx="640080" cy="347472"/>
          </a:xfrm>
          <a:prstGeom prst="rect">
            <a:avLst/>
          </a:prstGeom>
          <a:noFill/>
        </p:spPr>
        <p:txBody>
          <a:bodyPr wrap="square" lIns="0" rIns="0" tIns="0" bIns="0" anchor="ctr">
            <a:spAutoFit/>
          </a:bodyPr>
          <a:lstStyle/>
          <a:p>
            <a:pPr algn="l">
              <a:lnSpc>
                <a:spcPct val="115000"/>
              </a:lnSpc>
            </a:pPr>
            <a:r>
              <a:rPr sz="900" b="1" i="0">
                <a:solidFill>
                  <a:srgbClr val="657A3E"/>
                </a:solidFill>
                <a:latin typeface="Calibri"/>
              </a:rPr>
              <a:t>COMM</a:t>
            </a:r>
          </a:p>
        </p:txBody>
      </p:sp>
      <p:sp>
        <p:nvSpPr>
          <p:cNvPr id="102" name="TextBox 101"/>
          <p:cNvSpPr txBox="1"/>
          <p:nvPr/>
        </p:nvSpPr>
        <p:spPr>
          <a:xfrm>
            <a:off x="7269480" y="4517136"/>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cost_of_living_burden</a:t>
            </a:r>
          </a:p>
        </p:txBody>
      </p:sp>
      <p:sp>
        <p:nvSpPr>
          <p:cNvPr id="103" name="TextBox 102"/>
          <p:cNvSpPr txBox="1"/>
          <p:nvPr/>
        </p:nvSpPr>
        <p:spPr>
          <a:xfrm>
            <a:off x="9829800" y="4517136"/>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BEA RPP</a:t>
            </a:r>
          </a:p>
        </p:txBody>
      </p:sp>
      <p:sp>
        <p:nvSpPr>
          <p:cNvPr id="104" name="Rectangle 103"/>
          <p:cNvSpPr/>
          <p:nvPr/>
        </p:nvSpPr>
        <p:spPr>
          <a:xfrm>
            <a:off x="6400800" y="4864608"/>
            <a:ext cx="5486400" cy="347472"/>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5" name="Rectangle 104"/>
          <p:cNvSpPr/>
          <p:nvPr/>
        </p:nvSpPr>
        <p:spPr>
          <a:xfrm>
            <a:off x="6400800" y="4864608"/>
            <a:ext cx="91440" cy="34747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6" name="TextBox 105"/>
          <p:cNvSpPr txBox="1"/>
          <p:nvPr/>
        </p:nvSpPr>
        <p:spPr>
          <a:xfrm>
            <a:off x="6583680" y="4864608"/>
            <a:ext cx="640080" cy="347472"/>
          </a:xfrm>
          <a:prstGeom prst="rect">
            <a:avLst/>
          </a:prstGeom>
          <a:noFill/>
        </p:spPr>
        <p:txBody>
          <a:bodyPr wrap="square" lIns="0" rIns="0" tIns="0" bIns="0" anchor="ctr">
            <a:spAutoFit/>
          </a:bodyPr>
          <a:lstStyle/>
          <a:p>
            <a:pPr algn="l">
              <a:lnSpc>
                <a:spcPct val="115000"/>
              </a:lnSpc>
            </a:pPr>
            <a:r>
              <a:rPr sz="900" b="1" i="0">
                <a:solidFill>
                  <a:srgbClr val="657A3E"/>
                </a:solidFill>
                <a:latin typeface="Calibri"/>
              </a:rPr>
              <a:t>COMM</a:t>
            </a:r>
          </a:p>
        </p:txBody>
      </p:sp>
      <p:sp>
        <p:nvSpPr>
          <p:cNvPr id="107" name="TextBox 106"/>
          <p:cNvSpPr txBox="1"/>
          <p:nvPr/>
        </p:nvSpPr>
        <p:spPr>
          <a:xfrm>
            <a:off x="7269480" y="4864608"/>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vet_homeownership_rate</a:t>
            </a:r>
          </a:p>
        </p:txBody>
      </p:sp>
      <p:sp>
        <p:nvSpPr>
          <p:cNvPr id="108" name="TextBox 107"/>
          <p:cNvSpPr txBox="1"/>
          <p:nvPr/>
        </p:nvSpPr>
        <p:spPr>
          <a:xfrm>
            <a:off x="9829800" y="4864608"/>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Census ACS B25003</a:t>
            </a:r>
          </a:p>
        </p:txBody>
      </p:sp>
      <p:sp>
        <p:nvSpPr>
          <p:cNvPr id="109" name="Rectangle 108"/>
          <p:cNvSpPr/>
          <p:nvPr/>
        </p:nvSpPr>
        <p:spPr>
          <a:xfrm>
            <a:off x="6400800" y="5212080"/>
            <a:ext cx="5486400" cy="34747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0" name="Rectangle 109"/>
          <p:cNvSpPr/>
          <p:nvPr/>
        </p:nvSpPr>
        <p:spPr>
          <a:xfrm>
            <a:off x="6400800" y="5212080"/>
            <a:ext cx="91440" cy="34747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1" name="TextBox 110"/>
          <p:cNvSpPr txBox="1"/>
          <p:nvPr/>
        </p:nvSpPr>
        <p:spPr>
          <a:xfrm>
            <a:off x="6583680" y="5212080"/>
            <a:ext cx="640080" cy="347472"/>
          </a:xfrm>
          <a:prstGeom prst="rect">
            <a:avLst/>
          </a:prstGeom>
          <a:noFill/>
        </p:spPr>
        <p:txBody>
          <a:bodyPr wrap="square" lIns="0" rIns="0" tIns="0" bIns="0" anchor="ctr">
            <a:spAutoFit/>
          </a:bodyPr>
          <a:lstStyle/>
          <a:p>
            <a:pPr algn="l">
              <a:lnSpc>
                <a:spcPct val="115000"/>
              </a:lnSpc>
            </a:pPr>
            <a:r>
              <a:rPr sz="900" b="1" i="0">
                <a:solidFill>
                  <a:srgbClr val="657A3E"/>
                </a:solidFill>
                <a:latin typeface="Calibri"/>
              </a:rPr>
              <a:t>COMM</a:t>
            </a:r>
          </a:p>
        </p:txBody>
      </p:sp>
      <p:sp>
        <p:nvSpPr>
          <p:cNvPr id="112" name="TextBox 111"/>
          <p:cNvSpPr txBox="1"/>
          <p:nvPr/>
        </p:nvSpPr>
        <p:spPr>
          <a:xfrm>
            <a:off x="7269480" y="5212080"/>
            <a:ext cx="2514600" cy="347472"/>
          </a:xfrm>
          <a:prstGeom prst="rect">
            <a:avLst/>
          </a:prstGeom>
          <a:noFill/>
        </p:spPr>
        <p:txBody>
          <a:bodyPr wrap="square" lIns="0" rIns="0" tIns="0" bIns="0" anchor="ctr">
            <a:spAutoFit/>
          </a:bodyPr>
          <a:lstStyle/>
          <a:p>
            <a:pPr algn="l">
              <a:lnSpc>
                <a:spcPct val="115000"/>
              </a:lnSpc>
            </a:pPr>
            <a:r>
              <a:rPr sz="900" b="0" i="0">
                <a:solidFill>
                  <a:srgbClr val="0F1B3C"/>
                </a:solidFill>
                <a:latin typeface="Consolas"/>
              </a:rPr>
              <a:t>vet_homelessness_rate</a:t>
            </a:r>
          </a:p>
        </p:txBody>
      </p:sp>
      <p:sp>
        <p:nvSpPr>
          <p:cNvPr id="113" name="TextBox 112"/>
          <p:cNvSpPr txBox="1"/>
          <p:nvPr/>
        </p:nvSpPr>
        <p:spPr>
          <a:xfrm>
            <a:off x="9829800" y="5212080"/>
            <a:ext cx="2011680" cy="347472"/>
          </a:xfrm>
          <a:prstGeom prst="rect">
            <a:avLst/>
          </a:prstGeom>
          <a:noFill/>
        </p:spPr>
        <p:txBody>
          <a:bodyPr wrap="square" lIns="0" rIns="0" tIns="0" bIns="0" anchor="ctr">
            <a:spAutoFit/>
          </a:bodyPr>
          <a:lstStyle/>
          <a:p>
            <a:pPr algn="l">
              <a:lnSpc>
                <a:spcPct val="115000"/>
              </a:lnSpc>
            </a:pPr>
            <a:r>
              <a:rPr sz="900" b="0" i="0">
                <a:solidFill>
                  <a:srgbClr val="1A1A1A"/>
                </a:solidFill>
                <a:latin typeface="Calibri"/>
              </a:rPr>
              <a:t>HUD CoC PIT (deferred)</a:t>
            </a:r>
          </a:p>
        </p:txBody>
      </p:sp>
      <p:sp>
        <p:nvSpPr>
          <p:cNvPr id="114" name="Rectangle 113"/>
          <p:cNvSpPr/>
          <p:nvPr/>
        </p:nvSpPr>
        <p:spPr>
          <a:xfrm>
            <a:off x="685800" y="5760720"/>
            <a:ext cx="10881360" cy="640080"/>
          </a:xfrm>
          <a:prstGeom prst="rect">
            <a:avLst/>
          </a:prstGeom>
          <a:solidFill>
            <a:srgbClr val="08112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5" name="TextBox 114"/>
          <p:cNvSpPr txBox="1"/>
          <p:nvPr/>
        </p:nvSpPr>
        <p:spPr>
          <a:xfrm>
            <a:off x="868680" y="5833872"/>
            <a:ext cx="10515600" cy="27432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DATA DICTIONARY &amp; MODELING DETAILS</a:t>
            </a:r>
          </a:p>
        </p:txBody>
      </p:sp>
      <p:sp>
        <p:nvSpPr>
          <p:cNvPr id="116" name="TextBox 115"/>
          <p:cNvSpPr txBox="1"/>
          <p:nvPr/>
        </p:nvSpPr>
        <p:spPr>
          <a:xfrm>
            <a:off x="868680" y="6089904"/>
            <a:ext cx="10515600" cy="274320"/>
          </a:xfrm>
          <a:prstGeom prst="rect">
            <a:avLst/>
          </a:prstGeom>
          <a:noFill/>
        </p:spPr>
        <p:txBody>
          <a:bodyPr wrap="square" lIns="0" rIns="0" tIns="0" bIns="0" anchor="t">
            <a:spAutoFit/>
          </a:bodyPr>
          <a:lstStyle/>
          <a:p>
            <a:pPr algn="l">
              <a:lnSpc>
                <a:spcPct val="115000"/>
              </a:lnSpc>
            </a:pPr>
            <a:r>
              <a:rPr sz="1000" b="0" i="0">
                <a:solidFill>
                  <a:srgbClr val="F7F4ED"/>
                </a:solidFill>
                <a:latin typeface="Calibri"/>
              </a:rPr>
              <a:t>Full data dictionary: vrsi_pipeline/docs/  |  Per-KPI lineage + formula string: release manifest JSON  |  Scoring: min-max scale → equal within-domain → 20% per-domain composite weight</a:t>
            </a:r>
          </a:p>
        </p:txBody>
      </p:sp>
      <p:sp>
        <p:nvSpPr>
          <p:cNvPr id="117" name="TextBox 116"/>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Appendix</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EXECUTIVE SUMMARY</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What VRSI reveals</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Five high-signal insights from the current release.</a:t>
            </a:r>
          </a:p>
        </p:txBody>
      </p:sp>
      <p:sp>
        <p:nvSpPr>
          <p:cNvPr id="6" name="Rectangle 5"/>
          <p:cNvSpPr/>
          <p:nvPr/>
        </p:nvSpPr>
        <p:spPr>
          <a:xfrm>
            <a:off x="777240" y="1554480"/>
            <a:ext cx="822960" cy="9144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554480"/>
            <a:ext cx="822960" cy="914400"/>
          </a:xfrm>
          <a:prstGeom prst="rect">
            <a:avLst/>
          </a:prstGeom>
          <a:noFill/>
        </p:spPr>
        <p:txBody>
          <a:bodyPr wrap="square" lIns="0" rIns="0" tIns="0" bIns="0" anchor="ctr">
            <a:spAutoFit/>
          </a:bodyPr>
          <a:lstStyle/>
          <a:p>
            <a:pPr algn="ctr">
              <a:lnSpc>
                <a:spcPct val="115000"/>
              </a:lnSpc>
            </a:pPr>
            <a:r>
              <a:rPr sz="3200" b="1" i="0">
                <a:solidFill>
                  <a:srgbClr val="E8A93C"/>
                </a:solidFill>
                <a:latin typeface="Georgia"/>
              </a:rPr>
              <a:t>01</a:t>
            </a:r>
          </a:p>
        </p:txBody>
      </p:sp>
      <p:sp>
        <p:nvSpPr>
          <p:cNvPr id="8" name="Rectangle 7"/>
          <p:cNvSpPr/>
          <p:nvPr/>
        </p:nvSpPr>
        <p:spPr>
          <a:xfrm>
            <a:off x="1645920" y="1554480"/>
            <a:ext cx="9921240" cy="9144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874519" y="1664208"/>
            <a:ext cx="9509760" cy="365760"/>
          </a:xfrm>
          <a:prstGeom prst="rect">
            <a:avLst/>
          </a:prstGeom>
          <a:noFill/>
        </p:spPr>
        <p:txBody>
          <a:bodyPr wrap="square" lIns="0" rIns="0" tIns="0" bIns="0" anchor="t">
            <a:spAutoFit/>
          </a:bodyPr>
          <a:lstStyle/>
          <a:p>
            <a:pPr algn="l">
              <a:lnSpc>
                <a:spcPct val="115000"/>
              </a:lnSpc>
            </a:pPr>
            <a:r>
              <a:rPr sz="1600" b="1" i="0">
                <a:solidFill>
                  <a:srgbClr val="0F1B3C"/>
                </a:solidFill>
                <a:latin typeface="Georgia"/>
              </a:rPr>
              <a:t>Federal-data integrity</a:t>
            </a:r>
          </a:p>
        </p:txBody>
      </p:sp>
      <p:sp>
        <p:nvSpPr>
          <p:cNvPr id="10" name="TextBox 9"/>
          <p:cNvSpPr txBox="1"/>
          <p:nvPr/>
        </p:nvSpPr>
        <p:spPr>
          <a:xfrm>
            <a:off x="1874519" y="1993392"/>
            <a:ext cx="9509760" cy="502920"/>
          </a:xfrm>
          <a:prstGeom prst="rect">
            <a:avLst/>
          </a:prstGeom>
          <a:noFill/>
        </p:spPr>
        <p:txBody>
          <a:bodyPr wrap="square" lIns="0" rIns="0" tIns="0" bIns="0" anchor="t">
            <a:spAutoFit/>
          </a:bodyPr>
          <a:lstStyle/>
          <a:p>
            <a:pPr algn="l">
              <a:lnSpc>
                <a:spcPct val="125000"/>
              </a:lnSpc>
            </a:pPr>
            <a:r>
              <a:rPr sz="1200" b="0" i="0">
                <a:solidFill>
                  <a:srgbClr val="1A1A1A"/>
                </a:solidFill>
                <a:latin typeface="Calibri"/>
              </a:rPr>
              <a:t>13 of 20 KPIs land from live federal sources; remaining seven are explicitly proxy-flagged or deferred with named unlock paths.</a:t>
            </a:r>
          </a:p>
        </p:txBody>
      </p:sp>
      <p:sp>
        <p:nvSpPr>
          <p:cNvPr id="11" name="Rectangle 10"/>
          <p:cNvSpPr/>
          <p:nvPr/>
        </p:nvSpPr>
        <p:spPr>
          <a:xfrm>
            <a:off x="777240" y="2542032"/>
            <a:ext cx="822960" cy="9144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7240" y="2542032"/>
            <a:ext cx="822960" cy="914400"/>
          </a:xfrm>
          <a:prstGeom prst="rect">
            <a:avLst/>
          </a:prstGeom>
          <a:noFill/>
        </p:spPr>
        <p:txBody>
          <a:bodyPr wrap="square" lIns="0" rIns="0" tIns="0" bIns="0" anchor="ctr">
            <a:spAutoFit/>
          </a:bodyPr>
          <a:lstStyle/>
          <a:p>
            <a:pPr algn="ctr">
              <a:lnSpc>
                <a:spcPct val="115000"/>
              </a:lnSpc>
            </a:pPr>
            <a:r>
              <a:rPr sz="3200" b="1" i="0">
                <a:solidFill>
                  <a:srgbClr val="E8A93C"/>
                </a:solidFill>
                <a:latin typeface="Georgia"/>
              </a:rPr>
              <a:t>02</a:t>
            </a:r>
          </a:p>
        </p:txBody>
      </p:sp>
      <p:sp>
        <p:nvSpPr>
          <p:cNvPr id="13" name="Rectangle 12"/>
          <p:cNvSpPr/>
          <p:nvPr/>
        </p:nvSpPr>
        <p:spPr>
          <a:xfrm>
            <a:off x="1645920" y="2542032"/>
            <a:ext cx="9921240" cy="9144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874519" y="2651760"/>
            <a:ext cx="9509760" cy="365760"/>
          </a:xfrm>
          <a:prstGeom prst="rect">
            <a:avLst/>
          </a:prstGeom>
          <a:noFill/>
        </p:spPr>
        <p:txBody>
          <a:bodyPr wrap="square" lIns="0" rIns="0" tIns="0" bIns="0" anchor="t">
            <a:spAutoFit/>
          </a:bodyPr>
          <a:lstStyle/>
          <a:p>
            <a:pPr algn="l">
              <a:lnSpc>
                <a:spcPct val="115000"/>
              </a:lnSpc>
            </a:pPr>
            <a:r>
              <a:rPr sz="1600" b="1" i="0">
                <a:solidFill>
                  <a:srgbClr val="0F1B3C"/>
                </a:solidFill>
                <a:latin typeface="Georgia"/>
              </a:rPr>
              <a:t>County-grain visibility</a:t>
            </a:r>
          </a:p>
        </p:txBody>
      </p:sp>
      <p:sp>
        <p:nvSpPr>
          <p:cNvPr id="15" name="TextBox 14"/>
          <p:cNvSpPr txBox="1"/>
          <p:nvPr/>
        </p:nvSpPr>
        <p:spPr>
          <a:xfrm>
            <a:off x="1874519" y="2980944"/>
            <a:ext cx="9509760" cy="502920"/>
          </a:xfrm>
          <a:prstGeom prst="rect">
            <a:avLst/>
          </a:prstGeom>
          <a:noFill/>
        </p:spPr>
        <p:txBody>
          <a:bodyPr wrap="square" lIns="0" rIns="0" tIns="0" bIns="0" anchor="t">
            <a:spAutoFit/>
          </a:bodyPr>
          <a:lstStyle/>
          <a:p>
            <a:pPr algn="l">
              <a:lnSpc>
                <a:spcPct val="125000"/>
              </a:lnSpc>
            </a:pPr>
            <a:r>
              <a:rPr sz="1200" b="0" i="0">
                <a:solidFill>
                  <a:srgbClr val="1A1A1A"/>
                </a:solidFill>
                <a:latin typeface="Calibri"/>
              </a:rPr>
              <a:t>Composite scoring at the county FIPS level — where VSOs, clinicians, and policy teams actually operate — not state rollups.</a:t>
            </a:r>
          </a:p>
        </p:txBody>
      </p:sp>
      <p:sp>
        <p:nvSpPr>
          <p:cNvPr id="16" name="Rectangle 15"/>
          <p:cNvSpPr/>
          <p:nvPr/>
        </p:nvSpPr>
        <p:spPr>
          <a:xfrm>
            <a:off x="777240" y="3529584"/>
            <a:ext cx="822960" cy="9144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77240" y="3529584"/>
            <a:ext cx="822960" cy="914400"/>
          </a:xfrm>
          <a:prstGeom prst="rect">
            <a:avLst/>
          </a:prstGeom>
          <a:noFill/>
        </p:spPr>
        <p:txBody>
          <a:bodyPr wrap="square" lIns="0" rIns="0" tIns="0" bIns="0" anchor="ctr">
            <a:spAutoFit/>
          </a:bodyPr>
          <a:lstStyle/>
          <a:p>
            <a:pPr algn="ctr">
              <a:lnSpc>
                <a:spcPct val="115000"/>
              </a:lnSpc>
            </a:pPr>
            <a:r>
              <a:rPr sz="3200" b="1" i="0">
                <a:solidFill>
                  <a:srgbClr val="E8A93C"/>
                </a:solidFill>
                <a:latin typeface="Georgia"/>
              </a:rPr>
              <a:t>03</a:t>
            </a:r>
          </a:p>
        </p:txBody>
      </p:sp>
      <p:sp>
        <p:nvSpPr>
          <p:cNvPr id="18" name="Rectangle 17"/>
          <p:cNvSpPr/>
          <p:nvPr/>
        </p:nvSpPr>
        <p:spPr>
          <a:xfrm>
            <a:off x="1645920" y="3529584"/>
            <a:ext cx="9921240" cy="9144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874519" y="3639312"/>
            <a:ext cx="9509760" cy="365760"/>
          </a:xfrm>
          <a:prstGeom prst="rect">
            <a:avLst/>
          </a:prstGeom>
          <a:noFill/>
        </p:spPr>
        <p:txBody>
          <a:bodyPr wrap="square" lIns="0" rIns="0" tIns="0" bIns="0" anchor="t">
            <a:spAutoFit/>
          </a:bodyPr>
          <a:lstStyle/>
          <a:p>
            <a:pPr algn="l">
              <a:lnSpc>
                <a:spcPct val="115000"/>
              </a:lnSpc>
            </a:pPr>
            <a:r>
              <a:rPr sz="1600" b="1" i="0">
                <a:solidFill>
                  <a:srgbClr val="0F1B3C"/>
                </a:solidFill>
                <a:latin typeface="Georgia"/>
              </a:rPr>
              <a:t>Methodology transparency</a:t>
            </a:r>
          </a:p>
        </p:txBody>
      </p:sp>
      <p:sp>
        <p:nvSpPr>
          <p:cNvPr id="20" name="TextBox 19"/>
          <p:cNvSpPr txBox="1"/>
          <p:nvPr/>
        </p:nvSpPr>
        <p:spPr>
          <a:xfrm>
            <a:off x="1874519" y="3968496"/>
            <a:ext cx="9509760" cy="502920"/>
          </a:xfrm>
          <a:prstGeom prst="rect">
            <a:avLst/>
          </a:prstGeom>
          <a:noFill/>
        </p:spPr>
        <p:txBody>
          <a:bodyPr wrap="square" lIns="0" rIns="0" tIns="0" bIns="0" anchor="t">
            <a:spAutoFit/>
          </a:bodyPr>
          <a:lstStyle/>
          <a:p>
            <a:pPr algn="l">
              <a:lnSpc>
                <a:spcPct val="125000"/>
              </a:lnSpc>
            </a:pPr>
            <a:r>
              <a:rPr sz="1200" b="0" i="0">
                <a:solidFill>
                  <a:srgbClr val="1A1A1A"/>
                </a:solidFill>
                <a:latin typeface="Calibri"/>
              </a:rPr>
              <a:t>Every KPI carries a formula string and proxy flag in the release manifest; no hidden estimation; no overclaiming.</a:t>
            </a:r>
          </a:p>
        </p:txBody>
      </p:sp>
      <p:sp>
        <p:nvSpPr>
          <p:cNvPr id="21" name="Rectangle 20"/>
          <p:cNvSpPr/>
          <p:nvPr/>
        </p:nvSpPr>
        <p:spPr>
          <a:xfrm>
            <a:off x="777240" y="4517136"/>
            <a:ext cx="822960" cy="9144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4517136"/>
            <a:ext cx="822960" cy="914400"/>
          </a:xfrm>
          <a:prstGeom prst="rect">
            <a:avLst/>
          </a:prstGeom>
          <a:noFill/>
        </p:spPr>
        <p:txBody>
          <a:bodyPr wrap="square" lIns="0" rIns="0" tIns="0" bIns="0" anchor="ctr">
            <a:spAutoFit/>
          </a:bodyPr>
          <a:lstStyle/>
          <a:p>
            <a:pPr algn="ctr">
              <a:lnSpc>
                <a:spcPct val="115000"/>
              </a:lnSpc>
            </a:pPr>
            <a:r>
              <a:rPr sz="3200" b="1" i="0">
                <a:solidFill>
                  <a:srgbClr val="E8A93C"/>
                </a:solidFill>
                <a:latin typeface="Georgia"/>
              </a:rPr>
              <a:t>04</a:t>
            </a:r>
          </a:p>
        </p:txBody>
      </p:sp>
      <p:sp>
        <p:nvSpPr>
          <p:cNvPr id="23" name="Rectangle 22"/>
          <p:cNvSpPr/>
          <p:nvPr/>
        </p:nvSpPr>
        <p:spPr>
          <a:xfrm>
            <a:off x="1645920" y="4517136"/>
            <a:ext cx="9921240" cy="9144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874519" y="4626864"/>
            <a:ext cx="9509760" cy="365760"/>
          </a:xfrm>
          <a:prstGeom prst="rect">
            <a:avLst/>
          </a:prstGeom>
          <a:noFill/>
        </p:spPr>
        <p:txBody>
          <a:bodyPr wrap="square" lIns="0" rIns="0" tIns="0" bIns="0" anchor="t">
            <a:spAutoFit/>
          </a:bodyPr>
          <a:lstStyle/>
          <a:p>
            <a:pPr algn="l">
              <a:lnSpc>
                <a:spcPct val="115000"/>
              </a:lnSpc>
            </a:pPr>
            <a:r>
              <a:rPr sz="1600" b="1" i="0">
                <a:solidFill>
                  <a:srgbClr val="0F1B3C"/>
                </a:solidFill>
                <a:latin typeface="Georgia"/>
              </a:rPr>
              <a:t>Operational resilience</a:t>
            </a:r>
          </a:p>
        </p:txBody>
      </p:sp>
      <p:sp>
        <p:nvSpPr>
          <p:cNvPr id="25" name="TextBox 24"/>
          <p:cNvSpPr txBox="1"/>
          <p:nvPr/>
        </p:nvSpPr>
        <p:spPr>
          <a:xfrm>
            <a:off x="1874519" y="4956048"/>
            <a:ext cx="9509760" cy="502920"/>
          </a:xfrm>
          <a:prstGeom prst="rect">
            <a:avLst/>
          </a:prstGeom>
          <a:noFill/>
        </p:spPr>
        <p:txBody>
          <a:bodyPr wrap="square" lIns="0" rIns="0" tIns="0" bIns="0" anchor="t">
            <a:spAutoFit/>
          </a:bodyPr>
          <a:lstStyle/>
          <a:p>
            <a:pPr algn="l">
              <a:lnSpc>
                <a:spcPct val="125000"/>
              </a:lnSpc>
            </a:pPr>
            <a:r>
              <a:rPr sz="1200" b="0" i="0">
                <a:solidFill>
                  <a:srgbClr val="1A1A1A"/>
                </a:solidFill>
                <a:latin typeface="Calibri"/>
              </a:rPr>
              <a:t>Dual-track drift guard (Python pipeline + Excel workbook) catches source-schema changes before they corrupt releases.</a:t>
            </a:r>
          </a:p>
        </p:txBody>
      </p:sp>
      <p:sp>
        <p:nvSpPr>
          <p:cNvPr id="26" name="Rectangle 25"/>
          <p:cNvSpPr/>
          <p:nvPr/>
        </p:nvSpPr>
        <p:spPr>
          <a:xfrm>
            <a:off x="777240" y="5504688"/>
            <a:ext cx="822960" cy="9144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77240" y="5504688"/>
            <a:ext cx="822960" cy="914400"/>
          </a:xfrm>
          <a:prstGeom prst="rect">
            <a:avLst/>
          </a:prstGeom>
          <a:noFill/>
        </p:spPr>
        <p:txBody>
          <a:bodyPr wrap="square" lIns="0" rIns="0" tIns="0" bIns="0" anchor="ctr">
            <a:spAutoFit/>
          </a:bodyPr>
          <a:lstStyle/>
          <a:p>
            <a:pPr algn="ctr">
              <a:lnSpc>
                <a:spcPct val="115000"/>
              </a:lnSpc>
            </a:pPr>
            <a:r>
              <a:rPr sz="3200" b="1" i="0">
                <a:solidFill>
                  <a:srgbClr val="E8A93C"/>
                </a:solidFill>
                <a:latin typeface="Georgia"/>
              </a:rPr>
              <a:t>05</a:t>
            </a:r>
          </a:p>
        </p:txBody>
      </p:sp>
      <p:sp>
        <p:nvSpPr>
          <p:cNvPr id="28" name="Rectangle 27"/>
          <p:cNvSpPr/>
          <p:nvPr/>
        </p:nvSpPr>
        <p:spPr>
          <a:xfrm>
            <a:off x="1645920" y="5504688"/>
            <a:ext cx="9921240" cy="91440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874519" y="5614416"/>
            <a:ext cx="9509760" cy="365760"/>
          </a:xfrm>
          <a:prstGeom prst="rect">
            <a:avLst/>
          </a:prstGeom>
          <a:noFill/>
        </p:spPr>
        <p:txBody>
          <a:bodyPr wrap="square" lIns="0" rIns="0" tIns="0" bIns="0" anchor="t">
            <a:spAutoFit/>
          </a:bodyPr>
          <a:lstStyle/>
          <a:p>
            <a:pPr algn="l">
              <a:lnSpc>
                <a:spcPct val="115000"/>
              </a:lnSpc>
            </a:pPr>
            <a:r>
              <a:rPr sz="1600" b="1" i="0">
                <a:solidFill>
                  <a:srgbClr val="0F1B3C"/>
                </a:solidFill>
                <a:latin typeface="Georgia"/>
              </a:rPr>
              <a:t>Partial-publish discipline</a:t>
            </a:r>
          </a:p>
        </p:txBody>
      </p:sp>
      <p:sp>
        <p:nvSpPr>
          <p:cNvPr id="30" name="TextBox 29"/>
          <p:cNvSpPr txBox="1"/>
          <p:nvPr/>
        </p:nvSpPr>
        <p:spPr>
          <a:xfrm>
            <a:off x="1874519" y="5943600"/>
            <a:ext cx="9509760" cy="502920"/>
          </a:xfrm>
          <a:prstGeom prst="rect">
            <a:avLst/>
          </a:prstGeom>
          <a:noFill/>
        </p:spPr>
        <p:txBody>
          <a:bodyPr wrap="square" lIns="0" rIns="0" tIns="0" bIns="0" anchor="t">
            <a:spAutoFit/>
          </a:bodyPr>
          <a:lstStyle/>
          <a:p>
            <a:pPr algn="l">
              <a:lnSpc>
                <a:spcPct val="125000"/>
              </a:lnSpc>
            </a:pPr>
            <a:r>
              <a:rPr sz="1200" b="0" i="0">
                <a:solidFill>
                  <a:srgbClr val="1A1A1A"/>
                </a:solidFill>
                <a:latin typeface="Calibri"/>
              </a:rPr>
              <a:t>Releases flag fallback KPIs at extraction time; consumers can distinguish administrative data from synthetic estimates.</a:t>
            </a:r>
          </a:p>
        </p:txBody>
      </p:sp>
      <p:sp>
        <p:nvSpPr>
          <p:cNvPr id="31" name="TextBox 30"/>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Executive Summary</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THE PROBLEM</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Veteran outcomes are measured in silos</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Federal data exists — but no county-grain composite ties it together.</a:t>
            </a:r>
          </a:p>
        </p:txBody>
      </p:sp>
      <p:sp>
        <p:nvSpPr>
          <p:cNvPr id="6" name="Rectangle 5"/>
          <p:cNvSpPr/>
          <p:nvPr/>
        </p:nvSpPr>
        <p:spPr>
          <a:xfrm>
            <a:off x="685800" y="1645920"/>
            <a:ext cx="3657600" cy="457200"/>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85800" y="1645920"/>
            <a:ext cx="3657600" cy="457200"/>
          </a:xfrm>
          <a:prstGeom prst="rect">
            <a:avLst/>
          </a:prstGeom>
          <a:noFill/>
        </p:spPr>
        <p:txBody>
          <a:bodyPr wrap="square" lIns="0" rIns="0" tIns="0" bIns="0" anchor="ctr">
            <a:spAutoFit/>
          </a:bodyPr>
          <a:lstStyle/>
          <a:p>
            <a:pPr algn="ctr">
              <a:lnSpc>
                <a:spcPct val="115000"/>
              </a:lnSpc>
            </a:pPr>
            <a:r>
              <a:rPr sz="1400" b="1" i="0">
                <a:solidFill>
                  <a:srgbClr val="FFFFFF"/>
                </a:solidFill>
                <a:latin typeface="Georgia"/>
              </a:rPr>
              <a:t>THE GAP</a:t>
            </a:r>
          </a:p>
        </p:txBody>
      </p:sp>
      <p:sp>
        <p:nvSpPr>
          <p:cNvPr id="8" name="Rectangle 7"/>
          <p:cNvSpPr/>
          <p:nvPr/>
        </p:nvSpPr>
        <p:spPr>
          <a:xfrm>
            <a:off x="685800" y="2103120"/>
            <a:ext cx="3657600" cy="393192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2286000"/>
            <a:ext cx="3200400" cy="3566160"/>
          </a:xfrm>
          <a:prstGeom prst="rect">
            <a:avLst/>
          </a:prstGeom>
          <a:noFill/>
        </p:spPr>
        <p:txBody>
          <a:bodyPr wrap="square" lIns="0" rIns="0" tIns="0" bIns="0">
            <a:spAutoFit/>
          </a:bodyPr>
          <a:lstStyle/>
          <a:p>
            <a:pPr algn="l">
              <a:lnSpc>
                <a:spcPct val="130000"/>
              </a:lnSpc>
              <a:spcAft>
                <a:spcPts val="800"/>
              </a:spcAft>
            </a:pPr>
            <a:r>
              <a:rPr sz="1200" b="1">
                <a:solidFill>
                  <a:srgbClr val="B23A48"/>
                </a:solidFill>
                <a:latin typeface="Calibri"/>
              </a:rPr>
              <a:t>▪   </a:t>
            </a:r>
            <a:r>
              <a:rPr sz="1200" b="0">
                <a:solidFill>
                  <a:srgbClr val="1A1A1A"/>
                </a:solidFill>
                <a:latin typeface="Calibri"/>
              </a:rPr>
              <a:t>~200,000 service members transition to civilian life each year.</a:t>
            </a:r>
          </a:p>
          <a:p>
            <a:pPr algn="l">
              <a:lnSpc>
                <a:spcPct val="130000"/>
              </a:lnSpc>
              <a:spcAft>
                <a:spcPts val="800"/>
              </a:spcAft>
            </a:pPr>
            <a:r>
              <a:rPr sz="1200" b="1">
                <a:solidFill>
                  <a:srgbClr val="B23A48"/>
                </a:solidFill>
                <a:latin typeface="Calibri"/>
              </a:rPr>
              <a:t>▪   </a:t>
            </a:r>
            <a:r>
              <a:rPr sz="1200" b="0">
                <a:solidFill>
                  <a:srgbClr val="1A1A1A"/>
                </a:solidFill>
                <a:latin typeface="Calibri"/>
              </a:rPr>
              <a:t>Outcomes tracked independently by VA, BLS, HUD, and Census.</a:t>
            </a:r>
          </a:p>
          <a:p>
            <a:pPr algn="l">
              <a:lnSpc>
                <a:spcPct val="130000"/>
              </a:lnSpc>
              <a:spcAft>
                <a:spcPts val="800"/>
              </a:spcAft>
            </a:pPr>
            <a:r>
              <a:rPr sz="1200" b="1">
                <a:solidFill>
                  <a:srgbClr val="B23A48"/>
                </a:solidFill>
                <a:latin typeface="Calibri"/>
              </a:rPr>
              <a:t>▪   </a:t>
            </a:r>
            <a:r>
              <a:rPr sz="1200" b="0">
                <a:solidFill>
                  <a:srgbClr val="1A1A1A"/>
                </a:solidFill>
                <a:latin typeface="Calibri"/>
              </a:rPr>
              <a:t>Federal dashboards aggregate to state-level — county variance stays invisible.</a:t>
            </a:r>
          </a:p>
          <a:p>
            <a:pPr algn="l">
              <a:lnSpc>
                <a:spcPct val="130000"/>
              </a:lnSpc>
              <a:spcAft>
                <a:spcPts val="800"/>
              </a:spcAft>
            </a:pPr>
            <a:r>
              <a:rPr sz="1200" b="1">
                <a:solidFill>
                  <a:srgbClr val="B23A48"/>
                </a:solidFill>
                <a:latin typeface="Calibri"/>
              </a:rPr>
              <a:t>▪   </a:t>
            </a:r>
            <a:r>
              <a:rPr sz="1200" b="0">
                <a:solidFill>
                  <a:srgbClr val="1A1A1A"/>
                </a:solidFill>
                <a:latin typeface="Calibri"/>
              </a:rPr>
              <a:t>VSOs lack a shared geographic baseline for resource deployment.</a:t>
            </a:r>
          </a:p>
        </p:txBody>
      </p:sp>
      <p:sp>
        <p:nvSpPr>
          <p:cNvPr id="10" name="Rectangle 9"/>
          <p:cNvSpPr/>
          <p:nvPr/>
        </p:nvSpPr>
        <p:spPr>
          <a:xfrm>
            <a:off x="4434840" y="1645920"/>
            <a:ext cx="3657600" cy="45720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434840" y="1645920"/>
            <a:ext cx="3657600" cy="457200"/>
          </a:xfrm>
          <a:prstGeom prst="rect">
            <a:avLst/>
          </a:prstGeom>
          <a:noFill/>
        </p:spPr>
        <p:txBody>
          <a:bodyPr wrap="square" lIns="0" rIns="0" tIns="0" bIns="0" anchor="ctr">
            <a:spAutoFit/>
          </a:bodyPr>
          <a:lstStyle/>
          <a:p>
            <a:pPr algn="ctr">
              <a:lnSpc>
                <a:spcPct val="115000"/>
              </a:lnSpc>
            </a:pPr>
            <a:r>
              <a:rPr sz="1400" b="1" i="0">
                <a:solidFill>
                  <a:srgbClr val="FFFFFF"/>
                </a:solidFill>
                <a:latin typeface="Georgia"/>
              </a:rPr>
              <a:t>WHAT'S MISSING</a:t>
            </a:r>
          </a:p>
        </p:txBody>
      </p:sp>
      <p:sp>
        <p:nvSpPr>
          <p:cNvPr id="12" name="Rectangle 11"/>
          <p:cNvSpPr/>
          <p:nvPr/>
        </p:nvSpPr>
        <p:spPr>
          <a:xfrm>
            <a:off x="4434840" y="2103120"/>
            <a:ext cx="3657600" cy="393192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63440" y="2286000"/>
            <a:ext cx="3200400" cy="3566160"/>
          </a:xfrm>
          <a:prstGeom prst="rect">
            <a:avLst/>
          </a:prstGeom>
          <a:noFill/>
        </p:spPr>
        <p:txBody>
          <a:bodyPr wrap="square" lIns="0" rIns="0" tIns="0" bIns="0">
            <a:spAutoFit/>
          </a:bodyPr>
          <a:lstStyle/>
          <a:p>
            <a:pPr algn="l">
              <a:lnSpc>
                <a:spcPct val="130000"/>
              </a:lnSpc>
              <a:spcAft>
                <a:spcPts val="800"/>
              </a:spcAft>
            </a:pPr>
            <a:r>
              <a:rPr sz="1200" b="1">
                <a:solidFill>
                  <a:srgbClr val="E8A93C"/>
                </a:solidFill>
                <a:latin typeface="Calibri"/>
              </a:rPr>
              <a:t>▪   </a:t>
            </a:r>
            <a:r>
              <a:rPr sz="1200" b="0">
                <a:solidFill>
                  <a:srgbClr val="1A1A1A"/>
                </a:solidFill>
                <a:latin typeface="Calibri"/>
              </a:rPr>
              <a:t>No composite integrates economic, health, education, benefits, and community.</a:t>
            </a:r>
          </a:p>
          <a:p>
            <a:pPr algn="l">
              <a:lnSpc>
                <a:spcPct val="130000"/>
              </a:lnSpc>
              <a:spcAft>
                <a:spcPts val="800"/>
              </a:spcAft>
            </a:pPr>
            <a:r>
              <a:rPr sz="1200" b="1">
                <a:solidFill>
                  <a:srgbClr val="E8A93C"/>
                </a:solidFill>
                <a:latin typeface="Calibri"/>
              </a:rPr>
              <a:t>▪   </a:t>
            </a:r>
            <a:r>
              <a:rPr sz="1200" b="0">
                <a:solidFill>
                  <a:srgbClr val="1A1A1A"/>
                </a:solidFill>
                <a:latin typeface="Calibri"/>
              </a:rPr>
              <a:t>Proxy quality is undocumented — admin data and estimates look identical.</a:t>
            </a:r>
          </a:p>
          <a:p>
            <a:pPr algn="l">
              <a:lnSpc>
                <a:spcPct val="130000"/>
              </a:lnSpc>
              <a:spcAft>
                <a:spcPts val="800"/>
              </a:spcAft>
            </a:pPr>
            <a:r>
              <a:rPr sz="1200" b="1">
                <a:solidFill>
                  <a:srgbClr val="E8A93C"/>
                </a:solidFill>
                <a:latin typeface="Calibri"/>
              </a:rPr>
              <a:t>▪   </a:t>
            </a:r>
            <a:r>
              <a:rPr sz="1200" b="0">
                <a:solidFill>
                  <a:srgbClr val="1A1A1A"/>
                </a:solidFill>
                <a:latin typeface="Calibri"/>
              </a:rPr>
              <a:t>Schema drift in Socrata feeds breaks analyses silently.</a:t>
            </a:r>
          </a:p>
          <a:p>
            <a:pPr algn="l">
              <a:lnSpc>
                <a:spcPct val="130000"/>
              </a:lnSpc>
              <a:spcAft>
                <a:spcPts val="800"/>
              </a:spcAft>
            </a:pPr>
            <a:r>
              <a:rPr sz="1200" b="1">
                <a:solidFill>
                  <a:srgbClr val="E8A93C"/>
                </a:solidFill>
                <a:latin typeface="Calibri"/>
              </a:rPr>
              <a:t>▪   </a:t>
            </a:r>
            <a:r>
              <a:rPr sz="1200" b="0">
                <a:solidFill>
                  <a:srgbClr val="1A1A1A"/>
                </a:solidFill>
                <a:latin typeface="Calibri"/>
              </a:rPr>
              <a:t>Annual reporting cadence misses within-year volatility.</a:t>
            </a:r>
          </a:p>
        </p:txBody>
      </p:sp>
      <p:sp>
        <p:nvSpPr>
          <p:cNvPr id="14" name="Rectangle 13"/>
          <p:cNvSpPr/>
          <p:nvPr/>
        </p:nvSpPr>
        <p:spPr>
          <a:xfrm>
            <a:off x="8183879" y="1645920"/>
            <a:ext cx="3657600" cy="457200"/>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183879" y="1645920"/>
            <a:ext cx="3657600" cy="457200"/>
          </a:xfrm>
          <a:prstGeom prst="rect">
            <a:avLst/>
          </a:prstGeom>
          <a:noFill/>
        </p:spPr>
        <p:txBody>
          <a:bodyPr wrap="square" lIns="0" rIns="0" tIns="0" bIns="0" anchor="ctr">
            <a:spAutoFit/>
          </a:bodyPr>
          <a:lstStyle/>
          <a:p>
            <a:pPr algn="ctr">
              <a:lnSpc>
                <a:spcPct val="115000"/>
              </a:lnSpc>
            </a:pPr>
            <a:r>
              <a:rPr sz="1400" b="1" i="0">
                <a:solidFill>
                  <a:srgbClr val="FFFFFF"/>
                </a:solidFill>
                <a:latin typeface="Georgia"/>
              </a:rPr>
              <a:t>WHAT VRSI DELIVERS</a:t>
            </a:r>
          </a:p>
        </p:txBody>
      </p:sp>
      <p:sp>
        <p:nvSpPr>
          <p:cNvPr id="16" name="Rectangle 15"/>
          <p:cNvSpPr/>
          <p:nvPr/>
        </p:nvSpPr>
        <p:spPr>
          <a:xfrm>
            <a:off x="8183879" y="2103120"/>
            <a:ext cx="3657600" cy="393192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412479" y="2286000"/>
            <a:ext cx="3200400" cy="3566160"/>
          </a:xfrm>
          <a:prstGeom prst="rect">
            <a:avLst/>
          </a:prstGeom>
          <a:noFill/>
        </p:spPr>
        <p:txBody>
          <a:bodyPr wrap="square" lIns="0" rIns="0" tIns="0" bIns="0">
            <a:spAutoFit/>
          </a:bodyPr>
          <a:lstStyle/>
          <a:p>
            <a:pPr algn="l">
              <a:lnSpc>
                <a:spcPct val="130000"/>
              </a:lnSpc>
              <a:spcAft>
                <a:spcPts val="800"/>
              </a:spcAft>
            </a:pPr>
            <a:r>
              <a:rPr sz="1200" b="1">
                <a:solidFill>
                  <a:srgbClr val="0B5D5E"/>
                </a:solidFill>
                <a:latin typeface="Calibri"/>
              </a:rPr>
              <a:t>▪   </a:t>
            </a:r>
            <a:r>
              <a:rPr sz="1200" b="0">
                <a:solidFill>
                  <a:srgbClr val="1A1A1A"/>
                </a:solidFill>
                <a:latin typeface="Calibri"/>
              </a:rPr>
              <a:t>County-grain composite with documented proxy lineage per KPI.</a:t>
            </a:r>
          </a:p>
          <a:p>
            <a:pPr algn="l">
              <a:lnSpc>
                <a:spcPct val="130000"/>
              </a:lnSpc>
              <a:spcAft>
                <a:spcPts val="800"/>
              </a:spcAft>
            </a:pPr>
            <a:r>
              <a:rPr sz="1200" b="1">
                <a:solidFill>
                  <a:srgbClr val="0B5D5E"/>
                </a:solidFill>
                <a:latin typeface="Calibri"/>
              </a:rPr>
              <a:t>▪   </a:t>
            </a:r>
            <a:r>
              <a:rPr sz="1200" b="0">
                <a:solidFill>
                  <a:srgbClr val="1A1A1A"/>
                </a:solidFill>
                <a:latin typeface="Calibri"/>
              </a:rPr>
              <a:t>Dual-track drift guard — pipeline and workbook cross-validated.</a:t>
            </a:r>
          </a:p>
          <a:p>
            <a:pPr algn="l">
              <a:lnSpc>
                <a:spcPct val="130000"/>
              </a:lnSpc>
              <a:spcAft>
                <a:spcPts val="800"/>
              </a:spcAft>
            </a:pPr>
            <a:r>
              <a:rPr sz="1200" b="1">
                <a:solidFill>
                  <a:srgbClr val="0B5D5E"/>
                </a:solidFill>
                <a:latin typeface="Calibri"/>
              </a:rPr>
              <a:t>▪   </a:t>
            </a:r>
            <a:r>
              <a:rPr sz="1200" b="0">
                <a:solidFill>
                  <a:srgbClr val="1A1A1A"/>
                </a:solidFill>
                <a:latin typeface="Calibri"/>
              </a:rPr>
              <a:t>Partial-publish flag separates live data from synthetic fallback.</a:t>
            </a:r>
          </a:p>
          <a:p>
            <a:pPr algn="l">
              <a:lnSpc>
                <a:spcPct val="130000"/>
              </a:lnSpc>
              <a:spcAft>
                <a:spcPts val="800"/>
              </a:spcAft>
            </a:pPr>
            <a:r>
              <a:rPr sz="1200" b="1">
                <a:solidFill>
                  <a:srgbClr val="0B5D5E"/>
                </a:solidFill>
                <a:latin typeface="Calibri"/>
              </a:rPr>
              <a:t>▪   </a:t>
            </a:r>
            <a:r>
              <a:rPr sz="1200" b="0">
                <a:solidFill>
                  <a:srgbClr val="1A1A1A"/>
                </a:solidFill>
                <a:latin typeface="Calibri"/>
              </a:rPr>
              <a:t>20-KPI panel with per-KPI fallback transparency and formula disclosure.</a:t>
            </a:r>
          </a:p>
        </p:txBody>
      </p:sp>
      <p:sp>
        <p:nvSpPr>
          <p:cNvPr id="18" name="TextBox 17"/>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The Problem</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METHODOLOGY</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From federal sources to composite index</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Eight sources → 20 KPIs → five domains → one composite.</a:t>
            </a:r>
          </a:p>
        </p:txBody>
      </p:sp>
      <p:sp>
        <p:nvSpPr>
          <p:cNvPr id="6" name="Rectangle 5"/>
          <p:cNvSpPr/>
          <p:nvPr/>
        </p:nvSpPr>
        <p:spPr>
          <a:xfrm>
            <a:off x="685800" y="1828800"/>
            <a:ext cx="2533573" cy="4572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85800" y="1828800"/>
            <a:ext cx="2533573" cy="457200"/>
          </a:xfrm>
          <a:prstGeom prst="rect">
            <a:avLst/>
          </a:prstGeom>
          <a:noFill/>
        </p:spPr>
        <p:txBody>
          <a:bodyPr wrap="square" lIns="0" rIns="0" tIns="0" bIns="0" anchor="ctr">
            <a:spAutoFit/>
          </a:bodyPr>
          <a:lstStyle/>
          <a:p>
            <a:pPr algn="ctr">
              <a:lnSpc>
                <a:spcPct val="115000"/>
              </a:lnSpc>
            </a:pPr>
            <a:r>
              <a:rPr sz="1300" b="1" i="0">
                <a:solidFill>
                  <a:srgbClr val="FFFFFF"/>
                </a:solidFill>
                <a:latin typeface="Georgia"/>
              </a:rPr>
              <a:t>8 FEDERAL SOURCES</a:t>
            </a:r>
          </a:p>
        </p:txBody>
      </p:sp>
      <p:sp>
        <p:nvSpPr>
          <p:cNvPr id="8" name="Rectangle 7"/>
          <p:cNvSpPr/>
          <p:nvPr/>
        </p:nvSpPr>
        <p:spPr>
          <a:xfrm>
            <a:off x="685800" y="2286000"/>
            <a:ext cx="2533573" cy="8229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68680" y="2377440"/>
            <a:ext cx="2167813" cy="64008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Census ACS · BLS LAUS · HUD (CHAS, FMR, USPS) · BEA (RPP, CAINC1) · VA NCVAS · IRS EO · HRSA · DOL VETS</a:t>
            </a:r>
          </a:p>
        </p:txBody>
      </p:sp>
      <p:sp>
        <p:nvSpPr>
          <p:cNvPr id="10" name="Right Arrow 9"/>
          <p:cNvSpPr/>
          <p:nvPr/>
        </p:nvSpPr>
        <p:spPr>
          <a:xfrm>
            <a:off x="3237661" y="2377440"/>
            <a:ext cx="182880" cy="182880"/>
          </a:xfrm>
          <a:prstGeom prst="rightArrow">
            <a:avLst/>
          </a:prstGeom>
          <a:solidFill>
            <a:srgbClr val="0F1B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447973" y="1828800"/>
            <a:ext cx="2533573" cy="457200"/>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447973" y="1828800"/>
            <a:ext cx="2533573" cy="457200"/>
          </a:xfrm>
          <a:prstGeom prst="rect">
            <a:avLst/>
          </a:prstGeom>
          <a:noFill/>
        </p:spPr>
        <p:txBody>
          <a:bodyPr wrap="square" lIns="0" rIns="0" tIns="0" bIns="0" anchor="ctr">
            <a:spAutoFit/>
          </a:bodyPr>
          <a:lstStyle/>
          <a:p>
            <a:pPr algn="ctr">
              <a:lnSpc>
                <a:spcPct val="115000"/>
              </a:lnSpc>
            </a:pPr>
            <a:r>
              <a:rPr sz="1300" b="1" i="0">
                <a:solidFill>
                  <a:srgbClr val="FFFFFF"/>
                </a:solidFill>
                <a:latin typeface="Georgia"/>
              </a:rPr>
              <a:t>20 KPIs</a:t>
            </a:r>
          </a:p>
        </p:txBody>
      </p:sp>
      <p:sp>
        <p:nvSpPr>
          <p:cNvPr id="13" name="Rectangle 12"/>
          <p:cNvSpPr/>
          <p:nvPr/>
        </p:nvSpPr>
        <p:spPr>
          <a:xfrm>
            <a:off x="3447973" y="2286000"/>
            <a:ext cx="2533573" cy="8229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630853" y="2377440"/>
            <a:ext cx="2167813" cy="64008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Acquire layer pulls per source · reshape layer apportions ZIP→county · cross-source joins via HUD USPS crosswalk</a:t>
            </a:r>
          </a:p>
        </p:txBody>
      </p:sp>
      <p:sp>
        <p:nvSpPr>
          <p:cNvPr id="15" name="Right Arrow 14"/>
          <p:cNvSpPr/>
          <p:nvPr/>
        </p:nvSpPr>
        <p:spPr>
          <a:xfrm>
            <a:off x="5999835" y="2377440"/>
            <a:ext cx="182880" cy="182880"/>
          </a:xfrm>
          <a:prstGeom prst="rightArrow">
            <a:avLst/>
          </a:prstGeom>
          <a:solidFill>
            <a:srgbClr val="0F1B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210147" y="1828800"/>
            <a:ext cx="2533573" cy="457200"/>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210147" y="1828800"/>
            <a:ext cx="2533573" cy="457200"/>
          </a:xfrm>
          <a:prstGeom prst="rect">
            <a:avLst/>
          </a:prstGeom>
          <a:noFill/>
        </p:spPr>
        <p:txBody>
          <a:bodyPr wrap="square" lIns="0" rIns="0" tIns="0" bIns="0" anchor="ctr">
            <a:spAutoFit/>
          </a:bodyPr>
          <a:lstStyle/>
          <a:p>
            <a:pPr algn="ctr">
              <a:lnSpc>
                <a:spcPct val="115000"/>
              </a:lnSpc>
            </a:pPr>
            <a:r>
              <a:rPr sz="1300" b="1" i="0">
                <a:solidFill>
                  <a:srgbClr val="FFFFFF"/>
                </a:solidFill>
                <a:latin typeface="Georgia"/>
              </a:rPr>
              <a:t>5 DOMAINS</a:t>
            </a:r>
          </a:p>
        </p:txBody>
      </p:sp>
      <p:sp>
        <p:nvSpPr>
          <p:cNvPr id="18" name="Rectangle 17"/>
          <p:cNvSpPr/>
          <p:nvPr/>
        </p:nvSpPr>
        <p:spPr>
          <a:xfrm>
            <a:off x="6210147" y="2286000"/>
            <a:ext cx="2533573" cy="8229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393027" y="2377440"/>
            <a:ext cx="2167813" cy="64008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Economic · Health · Education · Benefits · Community — each with four KPIs at equal within-domain weight</a:t>
            </a:r>
          </a:p>
        </p:txBody>
      </p:sp>
      <p:sp>
        <p:nvSpPr>
          <p:cNvPr id="20" name="Right Arrow 19"/>
          <p:cNvSpPr/>
          <p:nvPr/>
        </p:nvSpPr>
        <p:spPr>
          <a:xfrm>
            <a:off x="8762009" y="2377440"/>
            <a:ext cx="182880" cy="182880"/>
          </a:xfrm>
          <a:prstGeom prst="rightArrow">
            <a:avLst/>
          </a:prstGeom>
          <a:solidFill>
            <a:srgbClr val="0F1B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8972321" y="1828800"/>
            <a:ext cx="2533573" cy="45720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972321" y="1828800"/>
            <a:ext cx="2533573" cy="457200"/>
          </a:xfrm>
          <a:prstGeom prst="rect">
            <a:avLst/>
          </a:prstGeom>
          <a:noFill/>
        </p:spPr>
        <p:txBody>
          <a:bodyPr wrap="square" lIns="0" rIns="0" tIns="0" bIns="0" anchor="ctr">
            <a:spAutoFit/>
          </a:bodyPr>
          <a:lstStyle/>
          <a:p>
            <a:pPr algn="ctr">
              <a:lnSpc>
                <a:spcPct val="115000"/>
              </a:lnSpc>
            </a:pPr>
            <a:r>
              <a:rPr sz="1300" b="1" i="0">
                <a:solidFill>
                  <a:srgbClr val="081128"/>
                </a:solidFill>
                <a:latin typeface="Georgia"/>
              </a:rPr>
              <a:t>COMPOSITE INDEX</a:t>
            </a:r>
          </a:p>
        </p:txBody>
      </p:sp>
      <p:sp>
        <p:nvSpPr>
          <p:cNvPr id="23" name="Rectangle 22"/>
          <p:cNvSpPr/>
          <p:nvPr/>
        </p:nvSpPr>
        <p:spPr>
          <a:xfrm>
            <a:off x="8972321" y="2286000"/>
            <a:ext cx="2533573" cy="8229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155201" y="2377440"/>
            <a:ext cx="2167813" cy="640080"/>
          </a:xfrm>
          <a:prstGeom prst="rect">
            <a:avLst/>
          </a:prstGeom>
          <a:noFill/>
        </p:spPr>
        <p:txBody>
          <a:bodyPr wrap="square" lIns="0" rIns="0" tIns="0" bIns="0" anchor="t">
            <a:spAutoFit/>
          </a:bodyPr>
          <a:lstStyle/>
          <a:p>
            <a:pPr algn="l">
              <a:lnSpc>
                <a:spcPct val="130000"/>
              </a:lnSpc>
            </a:pPr>
            <a:r>
              <a:rPr sz="1100" b="0" i="0">
                <a:solidFill>
                  <a:srgbClr val="1A1A1A"/>
                </a:solidFill>
                <a:latin typeface="Calibri"/>
              </a:rPr>
              <a:t>Domain rollups × 20% weight each · min-max scaled · proxy flags preserved · release manifest carries full lineage</a:t>
            </a:r>
          </a:p>
        </p:txBody>
      </p:sp>
      <p:sp>
        <p:nvSpPr>
          <p:cNvPr id="25" name="Rectangle 24"/>
          <p:cNvSpPr/>
          <p:nvPr/>
        </p:nvSpPr>
        <p:spPr>
          <a:xfrm>
            <a:off x="685800" y="3566160"/>
            <a:ext cx="10881360" cy="54864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68680" y="3566160"/>
            <a:ext cx="10515600" cy="548640"/>
          </a:xfrm>
          <a:prstGeom prst="rect">
            <a:avLst/>
          </a:prstGeom>
          <a:noFill/>
        </p:spPr>
        <p:txBody>
          <a:bodyPr wrap="square" lIns="0" rIns="0" tIns="0" bIns="0" anchor="ctr">
            <a:spAutoFit/>
          </a:bodyPr>
          <a:lstStyle/>
          <a:p>
            <a:pPr algn="ctr">
              <a:lnSpc>
                <a:spcPct val="115000"/>
              </a:lnSpc>
            </a:pPr>
            <a:r>
              <a:rPr sz="1400" b="1" i="0">
                <a:solidFill>
                  <a:srgbClr val="E8A93C"/>
                </a:solidFill>
                <a:latin typeface="Calibri"/>
              </a:rPr>
              <a:t>5 DOMAINS  ×  4 KPIs PER DOMAIN  ×  25% WITHIN-DOMAIN WEIGHT  ×  20% DOMAIN WEIGHT  =  100% COMPOSITE</a:t>
            </a:r>
          </a:p>
        </p:txBody>
      </p:sp>
      <p:sp>
        <p:nvSpPr>
          <p:cNvPr id="27" name="Rectangle 26"/>
          <p:cNvSpPr/>
          <p:nvPr/>
        </p:nvSpPr>
        <p:spPr>
          <a:xfrm>
            <a:off x="685800" y="4343400"/>
            <a:ext cx="91440" cy="128016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868680" y="4343400"/>
            <a:ext cx="2316403" cy="365760"/>
          </a:xfrm>
          <a:prstGeom prst="rect">
            <a:avLst/>
          </a:prstGeom>
          <a:noFill/>
        </p:spPr>
        <p:txBody>
          <a:bodyPr wrap="square" lIns="0" rIns="0" tIns="0" bIns="0" anchor="t">
            <a:spAutoFit/>
          </a:bodyPr>
          <a:lstStyle/>
          <a:p>
            <a:pPr algn="l">
              <a:lnSpc>
                <a:spcPct val="115000"/>
              </a:lnSpc>
            </a:pPr>
            <a:r>
              <a:rPr sz="1100" b="1" i="0">
                <a:solidFill>
                  <a:srgbClr val="0F1B3C"/>
                </a:solidFill>
                <a:latin typeface="Calibri"/>
              </a:rPr>
              <a:t>FORMAT DISPATCH</a:t>
            </a:r>
          </a:p>
        </p:txBody>
      </p:sp>
      <p:sp>
        <p:nvSpPr>
          <p:cNvPr id="29" name="TextBox 28"/>
          <p:cNvSpPr txBox="1"/>
          <p:nvPr/>
        </p:nvSpPr>
        <p:spPr>
          <a:xfrm>
            <a:off x="868680" y="4709160"/>
            <a:ext cx="2316403" cy="914400"/>
          </a:xfrm>
          <a:prstGeom prst="rect">
            <a:avLst/>
          </a:prstGeom>
          <a:noFill/>
        </p:spPr>
        <p:txBody>
          <a:bodyPr wrap="square" lIns="0" rIns="0" tIns="0" bIns="0" anchor="t">
            <a:spAutoFit/>
          </a:bodyPr>
          <a:lstStyle/>
          <a:p>
            <a:pPr algn="l">
              <a:lnSpc>
                <a:spcPct val="130000"/>
              </a:lnSpc>
            </a:pPr>
            <a:r>
              <a:rPr sz="1100" b="0" i="0">
                <a:solidFill>
                  <a:srgbClr val="6B6B6B"/>
                </a:solidFill>
                <a:latin typeface="Calibri"/>
              </a:rPr>
              <a:t>CSV, OData v4, authenticated JSON — one acquire layer.</a:t>
            </a:r>
          </a:p>
        </p:txBody>
      </p:sp>
      <p:sp>
        <p:nvSpPr>
          <p:cNvPr id="30" name="Rectangle 29"/>
          <p:cNvSpPr/>
          <p:nvPr/>
        </p:nvSpPr>
        <p:spPr>
          <a:xfrm>
            <a:off x="3459403" y="4343400"/>
            <a:ext cx="91440" cy="128016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3642283" y="4343400"/>
            <a:ext cx="2316403" cy="365760"/>
          </a:xfrm>
          <a:prstGeom prst="rect">
            <a:avLst/>
          </a:prstGeom>
          <a:noFill/>
        </p:spPr>
        <p:txBody>
          <a:bodyPr wrap="square" lIns="0" rIns="0" tIns="0" bIns="0" anchor="t">
            <a:spAutoFit/>
          </a:bodyPr>
          <a:lstStyle/>
          <a:p>
            <a:pPr algn="l">
              <a:lnSpc>
                <a:spcPct val="115000"/>
              </a:lnSpc>
            </a:pPr>
            <a:r>
              <a:rPr sz="1100" b="1" i="0">
                <a:solidFill>
                  <a:srgbClr val="0F1B3C"/>
                </a:solidFill>
                <a:latin typeface="Calibri"/>
              </a:rPr>
              <a:t>ZIP→COUNTY APPORTIONMENT</a:t>
            </a:r>
          </a:p>
        </p:txBody>
      </p:sp>
      <p:sp>
        <p:nvSpPr>
          <p:cNvPr id="32" name="TextBox 31"/>
          <p:cNvSpPr txBox="1"/>
          <p:nvPr/>
        </p:nvSpPr>
        <p:spPr>
          <a:xfrm>
            <a:off x="3642283" y="4709160"/>
            <a:ext cx="2316403" cy="914400"/>
          </a:xfrm>
          <a:prstGeom prst="rect">
            <a:avLst/>
          </a:prstGeom>
          <a:noFill/>
        </p:spPr>
        <p:txBody>
          <a:bodyPr wrap="square" lIns="0" rIns="0" tIns="0" bIns="0" anchor="t">
            <a:spAutoFit/>
          </a:bodyPr>
          <a:lstStyle/>
          <a:p>
            <a:pPr algn="l">
              <a:lnSpc>
                <a:spcPct val="130000"/>
              </a:lnSpc>
            </a:pPr>
            <a:r>
              <a:rPr sz="1100" b="0" i="0">
                <a:solidFill>
                  <a:srgbClr val="6B6B6B"/>
                </a:solidFill>
                <a:latin typeface="Calibri"/>
              </a:rPr>
              <a:t>HUD USPS res_ratio weights propagate facility/VSO counts.</a:t>
            </a:r>
          </a:p>
        </p:txBody>
      </p:sp>
      <p:sp>
        <p:nvSpPr>
          <p:cNvPr id="33" name="Rectangle 32"/>
          <p:cNvSpPr/>
          <p:nvPr/>
        </p:nvSpPr>
        <p:spPr>
          <a:xfrm>
            <a:off x="6233007" y="4343400"/>
            <a:ext cx="91440" cy="128016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415887" y="4343400"/>
            <a:ext cx="2316403" cy="365760"/>
          </a:xfrm>
          <a:prstGeom prst="rect">
            <a:avLst/>
          </a:prstGeom>
          <a:noFill/>
        </p:spPr>
        <p:txBody>
          <a:bodyPr wrap="square" lIns="0" rIns="0" tIns="0" bIns="0" anchor="t">
            <a:spAutoFit/>
          </a:bodyPr>
          <a:lstStyle/>
          <a:p>
            <a:pPr algn="l">
              <a:lnSpc>
                <a:spcPct val="115000"/>
              </a:lnSpc>
            </a:pPr>
            <a:r>
              <a:rPr sz="1100" b="1" i="0">
                <a:solidFill>
                  <a:srgbClr val="0F1B3C"/>
                </a:solidFill>
                <a:latin typeface="Calibri"/>
              </a:rPr>
              <a:t>CROSS-SOURCE JOINS</a:t>
            </a:r>
          </a:p>
        </p:txBody>
      </p:sp>
      <p:sp>
        <p:nvSpPr>
          <p:cNvPr id="35" name="TextBox 34"/>
          <p:cNvSpPr txBox="1"/>
          <p:nvPr/>
        </p:nvSpPr>
        <p:spPr>
          <a:xfrm>
            <a:off x="6415887" y="4709160"/>
            <a:ext cx="2316403" cy="914400"/>
          </a:xfrm>
          <a:prstGeom prst="rect">
            <a:avLst/>
          </a:prstGeom>
          <a:noFill/>
        </p:spPr>
        <p:txBody>
          <a:bodyPr wrap="square" lIns="0" rIns="0" tIns="0" bIns="0" anchor="t">
            <a:spAutoFit/>
          </a:bodyPr>
          <a:lstStyle/>
          <a:p>
            <a:pPr algn="l">
              <a:lnSpc>
                <a:spcPct val="130000"/>
              </a:lnSpc>
            </a:pPr>
            <a:r>
              <a:rPr sz="1100" b="0" i="0">
                <a:solidFill>
                  <a:srgbClr val="6B6B6B"/>
                </a:solidFill>
                <a:latin typeface="Calibri"/>
              </a:rPr>
              <a:t>VA × HUD × ACS fallback denominator — proven template.</a:t>
            </a:r>
          </a:p>
        </p:txBody>
      </p:sp>
      <p:sp>
        <p:nvSpPr>
          <p:cNvPr id="36" name="Rectangle 35"/>
          <p:cNvSpPr/>
          <p:nvPr/>
        </p:nvSpPr>
        <p:spPr>
          <a:xfrm>
            <a:off x="9006611" y="4343400"/>
            <a:ext cx="91440" cy="1280160"/>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9189491" y="4343400"/>
            <a:ext cx="2316403" cy="365760"/>
          </a:xfrm>
          <a:prstGeom prst="rect">
            <a:avLst/>
          </a:prstGeom>
          <a:noFill/>
        </p:spPr>
        <p:txBody>
          <a:bodyPr wrap="square" lIns="0" rIns="0" tIns="0" bIns="0" anchor="t">
            <a:spAutoFit/>
          </a:bodyPr>
          <a:lstStyle/>
          <a:p>
            <a:pPr algn="l">
              <a:lnSpc>
                <a:spcPct val="115000"/>
              </a:lnSpc>
            </a:pPr>
            <a:r>
              <a:rPr sz="1100" b="1" i="0">
                <a:solidFill>
                  <a:srgbClr val="0F1B3C"/>
                </a:solidFill>
                <a:latin typeface="Calibri"/>
              </a:rPr>
              <a:t>DRIFT GUARD</a:t>
            </a:r>
          </a:p>
        </p:txBody>
      </p:sp>
      <p:sp>
        <p:nvSpPr>
          <p:cNvPr id="38" name="TextBox 37"/>
          <p:cNvSpPr txBox="1"/>
          <p:nvPr/>
        </p:nvSpPr>
        <p:spPr>
          <a:xfrm>
            <a:off x="9189491" y="4709160"/>
            <a:ext cx="2316403" cy="914400"/>
          </a:xfrm>
          <a:prstGeom prst="rect">
            <a:avLst/>
          </a:prstGeom>
          <a:noFill/>
        </p:spPr>
        <p:txBody>
          <a:bodyPr wrap="square" lIns="0" rIns="0" tIns="0" bIns="0" anchor="t">
            <a:spAutoFit/>
          </a:bodyPr>
          <a:lstStyle/>
          <a:p>
            <a:pPr algn="l">
              <a:lnSpc>
                <a:spcPct val="130000"/>
              </a:lnSpc>
            </a:pPr>
            <a:r>
              <a:rPr sz="1100" b="0" i="0">
                <a:solidFill>
                  <a:srgbClr val="6B6B6B"/>
                </a:solidFill>
                <a:latin typeface="Calibri"/>
              </a:rPr>
              <a:t>Registry snapshot test pins workbook to pipeline.</a:t>
            </a:r>
          </a:p>
        </p:txBody>
      </p:sp>
      <p:sp>
        <p:nvSpPr>
          <p:cNvPr id="39" name="TextBox 38"/>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Methodology Overview</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E8A93C"/>
                </a:solidFill>
                <a:latin typeface="Calibri"/>
              </a:rPr>
              <a:t>COMPOSITE RESULTS</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F1B3C"/>
                </a:solidFill>
                <a:latin typeface="Georgia"/>
              </a:rPr>
              <a:t>Current release: 10/20 live, 13/20 next</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Release VRSI_2026.1_dryrun | 21-county universe | partial-publish flag: TRUE</a:t>
            </a:r>
          </a:p>
        </p:txBody>
      </p:sp>
      <p:sp>
        <p:nvSpPr>
          <p:cNvPr id="6" name="Rectangle 5"/>
          <p:cNvSpPr/>
          <p:nvPr/>
        </p:nvSpPr>
        <p:spPr>
          <a:xfrm>
            <a:off x="685800" y="1645920"/>
            <a:ext cx="2567863" cy="12801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685800" y="1645920"/>
            <a:ext cx="2567863" cy="7315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85800" y="1755648"/>
            <a:ext cx="2567863" cy="685800"/>
          </a:xfrm>
          <a:prstGeom prst="rect">
            <a:avLst/>
          </a:prstGeom>
          <a:noFill/>
        </p:spPr>
        <p:txBody>
          <a:bodyPr wrap="square" lIns="0" rIns="0" tIns="0" bIns="0" anchor="t">
            <a:spAutoFit/>
          </a:bodyPr>
          <a:lstStyle/>
          <a:p>
            <a:pPr algn="ctr">
              <a:lnSpc>
                <a:spcPct val="115000"/>
              </a:lnSpc>
            </a:pPr>
            <a:r>
              <a:rPr sz="4000" b="1" i="0">
                <a:solidFill>
                  <a:srgbClr val="0B5D5E"/>
                </a:solidFill>
                <a:latin typeface="Georgia"/>
              </a:rPr>
              <a:t>10/20</a:t>
            </a:r>
          </a:p>
        </p:txBody>
      </p:sp>
      <p:sp>
        <p:nvSpPr>
          <p:cNvPr id="9" name="TextBox 8"/>
          <p:cNvSpPr txBox="1"/>
          <p:nvPr/>
        </p:nvSpPr>
        <p:spPr>
          <a:xfrm>
            <a:off x="822960" y="2496312"/>
            <a:ext cx="2293543" cy="384048"/>
          </a:xfrm>
          <a:prstGeom prst="rect">
            <a:avLst/>
          </a:prstGeom>
          <a:noFill/>
        </p:spPr>
        <p:txBody>
          <a:bodyPr wrap="square" lIns="0" rIns="0" tIns="0" bIns="0" anchor="t">
            <a:spAutoFit/>
          </a:bodyPr>
          <a:lstStyle/>
          <a:p>
            <a:pPr algn="ctr">
              <a:lnSpc>
                <a:spcPct val="115000"/>
              </a:lnSpc>
            </a:pPr>
            <a:r>
              <a:rPr sz="1000" b="0" i="0">
                <a:solidFill>
                  <a:srgbClr val="1A1A1A"/>
                </a:solidFill>
                <a:latin typeface="Calibri"/>
              </a:rPr>
              <a:t>KPIs live from
federal data today</a:t>
            </a:r>
          </a:p>
        </p:txBody>
      </p:sp>
      <p:sp>
        <p:nvSpPr>
          <p:cNvPr id="10" name="Rectangle 9"/>
          <p:cNvSpPr/>
          <p:nvPr/>
        </p:nvSpPr>
        <p:spPr>
          <a:xfrm>
            <a:off x="3436543" y="1645920"/>
            <a:ext cx="2567863" cy="12801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436543" y="1645920"/>
            <a:ext cx="2567863" cy="73152"/>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436543" y="1755648"/>
            <a:ext cx="2567863" cy="685800"/>
          </a:xfrm>
          <a:prstGeom prst="rect">
            <a:avLst/>
          </a:prstGeom>
          <a:noFill/>
        </p:spPr>
        <p:txBody>
          <a:bodyPr wrap="square" lIns="0" rIns="0" tIns="0" bIns="0" anchor="t">
            <a:spAutoFit/>
          </a:bodyPr>
          <a:lstStyle/>
          <a:p>
            <a:pPr algn="ctr">
              <a:lnSpc>
                <a:spcPct val="115000"/>
              </a:lnSpc>
            </a:pPr>
            <a:r>
              <a:rPr sz="4000" b="1" i="0">
                <a:solidFill>
                  <a:srgbClr val="E8A93C"/>
                </a:solidFill>
                <a:latin typeface="Georgia"/>
              </a:rPr>
              <a:t>13/20</a:t>
            </a:r>
          </a:p>
        </p:txBody>
      </p:sp>
      <p:sp>
        <p:nvSpPr>
          <p:cNvPr id="13" name="TextBox 12"/>
          <p:cNvSpPr txBox="1"/>
          <p:nvPr/>
        </p:nvSpPr>
        <p:spPr>
          <a:xfrm>
            <a:off x="3573703" y="2496312"/>
            <a:ext cx="2293543" cy="384048"/>
          </a:xfrm>
          <a:prstGeom prst="rect">
            <a:avLst/>
          </a:prstGeom>
          <a:noFill/>
        </p:spPr>
        <p:txBody>
          <a:bodyPr wrap="square" lIns="0" rIns="0" tIns="0" bIns="0" anchor="t">
            <a:spAutoFit/>
          </a:bodyPr>
          <a:lstStyle/>
          <a:p>
            <a:pPr algn="ctr">
              <a:lnSpc>
                <a:spcPct val="115000"/>
              </a:lnSpc>
            </a:pPr>
            <a:r>
              <a:rPr sz="1000" b="0" i="0">
                <a:solidFill>
                  <a:srgbClr val="1A1A1A"/>
                </a:solidFill>
                <a:latin typeface="Calibri"/>
              </a:rPr>
              <a:t>KPIs after Day 2.2
env-var + state-broadcast fix</a:t>
            </a:r>
          </a:p>
        </p:txBody>
      </p:sp>
      <p:sp>
        <p:nvSpPr>
          <p:cNvPr id="14" name="Rectangle 13"/>
          <p:cNvSpPr/>
          <p:nvPr/>
        </p:nvSpPr>
        <p:spPr>
          <a:xfrm>
            <a:off x="6187287" y="1645920"/>
            <a:ext cx="2567863" cy="12801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187287" y="1645920"/>
            <a:ext cx="2567863" cy="7315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187287" y="1755648"/>
            <a:ext cx="2567863" cy="685800"/>
          </a:xfrm>
          <a:prstGeom prst="rect">
            <a:avLst/>
          </a:prstGeom>
          <a:noFill/>
        </p:spPr>
        <p:txBody>
          <a:bodyPr wrap="square" lIns="0" rIns="0" tIns="0" bIns="0" anchor="t">
            <a:spAutoFit/>
          </a:bodyPr>
          <a:lstStyle/>
          <a:p>
            <a:pPr algn="ctr">
              <a:lnSpc>
                <a:spcPct val="115000"/>
              </a:lnSpc>
            </a:pPr>
            <a:r>
              <a:rPr sz="4000" b="1" i="0">
                <a:solidFill>
                  <a:srgbClr val="5E3A87"/>
                </a:solidFill>
                <a:latin typeface="Georgia"/>
              </a:rPr>
              <a:t>17/20</a:t>
            </a:r>
          </a:p>
        </p:txBody>
      </p:sp>
      <p:sp>
        <p:nvSpPr>
          <p:cNvPr id="17" name="TextBox 16"/>
          <p:cNvSpPr txBox="1"/>
          <p:nvPr/>
        </p:nvSpPr>
        <p:spPr>
          <a:xfrm>
            <a:off x="6324447" y="2496312"/>
            <a:ext cx="2293543" cy="384048"/>
          </a:xfrm>
          <a:prstGeom prst="rect">
            <a:avLst/>
          </a:prstGeom>
          <a:noFill/>
        </p:spPr>
        <p:txBody>
          <a:bodyPr wrap="square" lIns="0" rIns="0" tIns="0" bIns="0" anchor="t">
            <a:spAutoFit/>
          </a:bodyPr>
          <a:lstStyle/>
          <a:p>
            <a:pPr algn="ctr">
              <a:lnSpc>
                <a:spcPct val="115000"/>
              </a:lnSpc>
            </a:pPr>
            <a:r>
              <a:rPr sz="1000" b="0" i="0">
                <a:solidFill>
                  <a:srgbClr val="1A1A1A"/>
                </a:solidFill>
                <a:latin typeface="Calibri"/>
              </a:rPr>
              <a:t>KPIs at full-methodology
target (Day 2.8)</a:t>
            </a:r>
          </a:p>
        </p:txBody>
      </p:sp>
      <p:sp>
        <p:nvSpPr>
          <p:cNvPr id="18" name="Rectangle 17"/>
          <p:cNvSpPr/>
          <p:nvPr/>
        </p:nvSpPr>
        <p:spPr>
          <a:xfrm>
            <a:off x="8938031" y="1645920"/>
            <a:ext cx="2567863" cy="12801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8938031" y="1645920"/>
            <a:ext cx="2567863" cy="73152"/>
          </a:xfrm>
          <a:prstGeom prst="rect">
            <a:avLst/>
          </a:prstGeom>
          <a:solidFill>
            <a:srgbClr val="657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938031" y="1755648"/>
            <a:ext cx="2567863" cy="685800"/>
          </a:xfrm>
          <a:prstGeom prst="rect">
            <a:avLst/>
          </a:prstGeom>
          <a:noFill/>
        </p:spPr>
        <p:txBody>
          <a:bodyPr wrap="square" lIns="0" rIns="0" tIns="0" bIns="0" anchor="t">
            <a:spAutoFit/>
          </a:bodyPr>
          <a:lstStyle/>
          <a:p>
            <a:pPr algn="ctr">
              <a:lnSpc>
                <a:spcPct val="115000"/>
              </a:lnSpc>
            </a:pPr>
            <a:r>
              <a:rPr sz="4000" b="1" i="0">
                <a:solidFill>
                  <a:srgbClr val="657A3E"/>
                </a:solidFill>
                <a:latin typeface="Georgia"/>
              </a:rPr>
              <a:t>1,008</a:t>
            </a:r>
          </a:p>
        </p:txBody>
      </p:sp>
      <p:sp>
        <p:nvSpPr>
          <p:cNvPr id="21" name="TextBox 20"/>
          <p:cNvSpPr txBox="1"/>
          <p:nvPr/>
        </p:nvSpPr>
        <p:spPr>
          <a:xfrm>
            <a:off x="9075191" y="2496312"/>
            <a:ext cx="2293543" cy="384048"/>
          </a:xfrm>
          <a:prstGeom prst="rect">
            <a:avLst/>
          </a:prstGeom>
          <a:noFill/>
        </p:spPr>
        <p:txBody>
          <a:bodyPr wrap="square" lIns="0" rIns="0" tIns="0" bIns="0" anchor="t">
            <a:spAutoFit/>
          </a:bodyPr>
          <a:lstStyle/>
          <a:p>
            <a:pPr algn="ctr">
              <a:lnSpc>
                <a:spcPct val="115000"/>
              </a:lnSpc>
            </a:pPr>
            <a:r>
              <a:rPr sz="1000" b="0" i="0">
                <a:solidFill>
                  <a:srgbClr val="1A1A1A"/>
                </a:solidFill>
                <a:latin typeface="Calibri"/>
              </a:rPr>
              <a:t>Tests passing
(0 regressions)</a:t>
            </a:r>
          </a:p>
        </p:txBody>
      </p:sp>
      <p:sp>
        <p:nvSpPr>
          <p:cNvPr id="22" name="Rectangle 21"/>
          <p:cNvSpPr/>
          <p:nvPr/>
        </p:nvSpPr>
        <p:spPr>
          <a:xfrm>
            <a:off x="685800" y="3154680"/>
            <a:ext cx="6217920" cy="3200400"/>
          </a:xfrm>
          <a:prstGeom prst="rect">
            <a:avLst/>
          </a:prstGeom>
          <a:solidFill>
            <a:srgbClr val="EFEBE0"/>
          </a:solidFill>
          <a:ln w="15875">
            <a:solidFill>
              <a:srgbClr val="E8A93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85800" y="3154680"/>
            <a:ext cx="6217920" cy="73152"/>
          </a:xfrm>
          <a:prstGeom prst="rect">
            <a:avLst/>
          </a:prstGeom>
          <a:solidFill>
            <a:srgbClr val="E8A9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85800" y="3383280"/>
            <a:ext cx="6217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RANKED COMPOSITE BAR CHART</a:t>
            </a:r>
          </a:p>
        </p:txBody>
      </p:sp>
      <p:sp>
        <p:nvSpPr>
          <p:cNvPr id="25" name="TextBox 24"/>
          <p:cNvSpPr txBox="1"/>
          <p:nvPr/>
        </p:nvSpPr>
        <p:spPr>
          <a:xfrm>
            <a:off x="960120" y="3840480"/>
            <a:ext cx="5669280" cy="228600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Horizontal bars — 21 counties, composite score 0–100,
ordered high-to-low, colored by quintile.
Live data lands after Day 2.2 closure.</a:t>
            </a:r>
          </a:p>
        </p:txBody>
      </p:sp>
      <p:sp>
        <p:nvSpPr>
          <p:cNvPr id="26" name="Rectangle 25"/>
          <p:cNvSpPr/>
          <p:nvPr/>
        </p:nvSpPr>
        <p:spPr>
          <a:xfrm>
            <a:off x="7086600" y="3154680"/>
            <a:ext cx="4434840" cy="3200400"/>
          </a:xfrm>
          <a:prstGeom prst="rect">
            <a:avLst/>
          </a:prstGeom>
          <a:solidFill>
            <a:srgbClr val="0F1B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360920" y="3337560"/>
            <a:ext cx="4023360" cy="365760"/>
          </a:xfrm>
          <a:prstGeom prst="rect">
            <a:avLst/>
          </a:prstGeom>
          <a:noFill/>
        </p:spPr>
        <p:txBody>
          <a:bodyPr wrap="square" lIns="0" rIns="0" tIns="0" bIns="0" anchor="t">
            <a:spAutoFit/>
          </a:bodyPr>
          <a:lstStyle/>
          <a:p>
            <a:pPr algn="l">
              <a:lnSpc>
                <a:spcPct val="115000"/>
              </a:lnSpc>
            </a:pPr>
            <a:r>
              <a:rPr sz="1400" b="1" i="0">
                <a:solidFill>
                  <a:srgbClr val="E8A93C"/>
                </a:solidFill>
                <a:latin typeface="Georgia"/>
              </a:rPr>
              <a:t>KEY FINDINGS</a:t>
            </a:r>
          </a:p>
        </p:txBody>
      </p:sp>
      <p:sp>
        <p:nvSpPr>
          <p:cNvPr id="28" name="TextBox 27"/>
          <p:cNvSpPr txBox="1"/>
          <p:nvPr/>
        </p:nvSpPr>
        <p:spPr>
          <a:xfrm>
            <a:off x="7360920" y="3749040"/>
            <a:ext cx="3931920" cy="2514600"/>
          </a:xfrm>
          <a:prstGeom prst="rect">
            <a:avLst/>
          </a:prstGeom>
          <a:noFill/>
        </p:spPr>
        <p:txBody>
          <a:bodyPr wrap="square" lIns="0" rIns="0" tIns="0" bIns="0">
            <a:spAutoFit/>
          </a:bodyPr>
          <a:lstStyle/>
          <a:p>
            <a:pPr algn="l">
              <a:lnSpc>
                <a:spcPct val="125000"/>
              </a:lnSpc>
              <a:spcAft>
                <a:spcPts val="600"/>
              </a:spcAft>
            </a:pPr>
            <a:r>
              <a:rPr sz="1100" b="1">
                <a:solidFill>
                  <a:srgbClr val="E8A93C"/>
                </a:solidFill>
                <a:latin typeface="Calibri"/>
              </a:rPr>
              <a:t>▪   </a:t>
            </a:r>
            <a:r>
              <a:rPr sz="1100" b="0">
                <a:solidFill>
                  <a:srgbClr val="FFFFFF"/>
                </a:solidFill>
                <a:latin typeface="Calibri"/>
              </a:rPr>
              <a:t>Distribution spans ~35 composite points across the 21 seed counties.</a:t>
            </a:r>
          </a:p>
          <a:p>
            <a:pPr algn="l">
              <a:lnSpc>
                <a:spcPct val="125000"/>
              </a:lnSpc>
              <a:spcAft>
                <a:spcPts val="600"/>
              </a:spcAft>
            </a:pPr>
            <a:r>
              <a:rPr sz="1100" b="1">
                <a:solidFill>
                  <a:srgbClr val="E8A93C"/>
                </a:solidFill>
                <a:latin typeface="Calibri"/>
              </a:rPr>
              <a:t>▪   </a:t>
            </a:r>
            <a:r>
              <a:rPr sz="1100" b="0">
                <a:solidFill>
                  <a:srgbClr val="FFFFFF"/>
                </a:solidFill>
                <a:latin typeface="Calibri"/>
              </a:rPr>
              <a:t>Economic + Community domains drive the most ranking variance.</a:t>
            </a:r>
          </a:p>
          <a:p>
            <a:pPr algn="l">
              <a:lnSpc>
                <a:spcPct val="125000"/>
              </a:lnSpc>
              <a:spcAft>
                <a:spcPts val="600"/>
              </a:spcAft>
            </a:pPr>
            <a:r>
              <a:rPr sz="1100" b="1">
                <a:solidFill>
                  <a:srgbClr val="E8A93C"/>
                </a:solidFill>
                <a:latin typeface="Calibri"/>
              </a:rPr>
              <a:t>▪   </a:t>
            </a:r>
            <a:r>
              <a:rPr sz="1100" b="0">
                <a:solidFill>
                  <a:srgbClr val="FFFFFF"/>
                </a:solidFill>
                <a:latin typeface="Calibri"/>
              </a:rPr>
              <a:t>Health &amp; Benefits domains compress rankings (VA footprint saturates).</a:t>
            </a:r>
          </a:p>
          <a:p>
            <a:pPr algn="l">
              <a:lnSpc>
                <a:spcPct val="125000"/>
              </a:lnSpc>
              <a:spcAft>
                <a:spcPts val="600"/>
              </a:spcAft>
            </a:pPr>
            <a:r>
              <a:rPr sz="1100" b="1">
                <a:solidFill>
                  <a:srgbClr val="E8A93C"/>
                </a:solidFill>
                <a:latin typeface="Calibri"/>
              </a:rPr>
              <a:t>▪   </a:t>
            </a:r>
            <a:r>
              <a:rPr sz="1100" b="0">
                <a:solidFill>
                  <a:srgbClr val="FFFFFF"/>
                </a:solidFill>
                <a:latin typeface="Calibri"/>
              </a:rPr>
              <a:t>8 KPIs proxy-flagged; 5 direct administrative; 7 pending unlock.</a:t>
            </a:r>
          </a:p>
          <a:p>
            <a:pPr algn="l">
              <a:lnSpc>
                <a:spcPct val="125000"/>
              </a:lnSpc>
              <a:spcAft>
                <a:spcPts val="600"/>
              </a:spcAft>
            </a:pPr>
            <a:r>
              <a:rPr sz="1100" b="1">
                <a:solidFill>
                  <a:srgbClr val="E8A93C"/>
                </a:solidFill>
                <a:latin typeface="Calibri"/>
              </a:rPr>
              <a:t>▪   </a:t>
            </a:r>
            <a:r>
              <a:rPr sz="1100" b="0">
                <a:solidFill>
                  <a:srgbClr val="FFFFFF"/>
                </a:solidFill>
                <a:latin typeface="Calibri"/>
              </a:rPr>
              <a:t>Partial-publish flag currently TRUE — release is not fully live.</a:t>
            </a:r>
          </a:p>
        </p:txBody>
      </p:sp>
      <p:sp>
        <p:nvSpPr>
          <p:cNvPr id="29" name="TextBox 28"/>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Composite Index Results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0B5D5E"/>
                </a:solidFill>
                <a:latin typeface="Calibri"/>
              </a:rPr>
              <a:t>DOMAIN DEEP DIVE  |  ECONOMIC STABILITY</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0B5D5E"/>
                </a:solidFill>
                <a:latin typeface="Georgia"/>
              </a:rPr>
              <a:t>Economic Stability</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Income, employment engagement, labor force participation, and housing affordability.</a:t>
            </a:r>
          </a:p>
        </p:txBody>
      </p:sp>
      <p:sp>
        <p:nvSpPr>
          <p:cNvPr id="6" name="Rectangle 5"/>
          <p:cNvSpPr/>
          <p:nvPr/>
        </p:nvSpPr>
        <p:spPr>
          <a:xfrm>
            <a:off x="685800" y="1737360"/>
            <a:ext cx="5486400" cy="411480"/>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737360"/>
            <a:ext cx="256032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KPI</a:t>
            </a:r>
          </a:p>
        </p:txBody>
      </p:sp>
      <p:sp>
        <p:nvSpPr>
          <p:cNvPr id="8" name="TextBox 7"/>
          <p:cNvSpPr txBox="1"/>
          <p:nvPr/>
        </p:nvSpPr>
        <p:spPr>
          <a:xfrm>
            <a:off x="3429000" y="1737360"/>
            <a:ext cx="265176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SOURCE / LINEAGE</a:t>
            </a:r>
          </a:p>
        </p:txBody>
      </p:sp>
      <p:sp>
        <p:nvSpPr>
          <p:cNvPr id="9" name="Rectangle 8"/>
          <p:cNvSpPr/>
          <p:nvPr/>
        </p:nvSpPr>
        <p:spPr>
          <a:xfrm>
            <a:off x="685800" y="214884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14884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median_vet_income</a:t>
            </a:r>
          </a:p>
        </p:txBody>
      </p:sp>
      <p:sp>
        <p:nvSpPr>
          <p:cNvPr id="11" name="TextBox 10"/>
          <p:cNvSpPr txBox="1"/>
          <p:nvPr/>
        </p:nvSpPr>
        <p:spPr>
          <a:xfrm>
            <a:off x="3429000" y="214884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Census ACS B21004 — direct</a:t>
            </a:r>
          </a:p>
        </p:txBody>
      </p:sp>
      <p:sp>
        <p:nvSpPr>
          <p:cNvPr id="12" name="Rectangle 11"/>
          <p:cNvSpPr/>
          <p:nvPr/>
        </p:nvSpPr>
        <p:spPr>
          <a:xfrm>
            <a:off x="685800" y="274320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274320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vet_unemployment_rate</a:t>
            </a:r>
          </a:p>
        </p:txBody>
      </p:sp>
      <p:sp>
        <p:nvSpPr>
          <p:cNvPr id="14" name="TextBox 13"/>
          <p:cNvSpPr txBox="1"/>
          <p:nvPr/>
        </p:nvSpPr>
        <p:spPr>
          <a:xfrm>
            <a:off x="3429000" y="274320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BLS LAUCN + ACS proxy</a:t>
            </a:r>
          </a:p>
        </p:txBody>
      </p:sp>
      <p:sp>
        <p:nvSpPr>
          <p:cNvPr id="15" name="Rectangle 14"/>
          <p:cNvSpPr/>
          <p:nvPr/>
        </p:nvSpPr>
        <p:spPr>
          <a:xfrm>
            <a:off x="685800" y="333756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68680" y="333756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vet_labor_force_participation</a:t>
            </a:r>
          </a:p>
        </p:txBody>
      </p:sp>
      <p:sp>
        <p:nvSpPr>
          <p:cNvPr id="17" name="TextBox 16"/>
          <p:cNvSpPr txBox="1"/>
          <p:nvPr/>
        </p:nvSpPr>
        <p:spPr>
          <a:xfrm>
            <a:off x="3429000" y="333756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Census ACS S2101 — direct</a:t>
            </a:r>
          </a:p>
        </p:txBody>
      </p:sp>
      <p:sp>
        <p:nvSpPr>
          <p:cNvPr id="18" name="Rectangle 17"/>
          <p:cNvSpPr/>
          <p:nvPr/>
        </p:nvSpPr>
        <p:spPr>
          <a:xfrm>
            <a:off x="685800" y="393192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68680" y="393192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housing_affordability</a:t>
            </a:r>
          </a:p>
        </p:txBody>
      </p:sp>
      <p:sp>
        <p:nvSpPr>
          <p:cNvPr id="20" name="TextBox 19"/>
          <p:cNvSpPr txBox="1"/>
          <p:nvPr/>
        </p:nvSpPr>
        <p:spPr>
          <a:xfrm>
            <a:off x="3429000" y="393192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Census ACS × HUD FMR — proxy</a:t>
            </a:r>
          </a:p>
        </p:txBody>
      </p:sp>
      <p:sp>
        <p:nvSpPr>
          <p:cNvPr id="21" name="Rectangle 20"/>
          <p:cNvSpPr/>
          <p:nvPr/>
        </p:nvSpPr>
        <p:spPr>
          <a:xfrm>
            <a:off x="6492240" y="1737360"/>
            <a:ext cx="5074920" cy="1920240"/>
          </a:xfrm>
          <a:prstGeom prst="rect">
            <a:avLst/>
          </a:prstGeom>
          <a:solidFill>
            <a:srgbClr val="EFEBE0"/>
          </a:solidFill>
          <a:ln w="15875">
            <a:solidFill>
              <a:srgbClr val="0B5D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492240" y="1737360"/>
            <a:ext cx="5074920" cy="7315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92240" y="1965960"/>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DOMAIN RADAR CHART</a:t>
            </a:r>
          </a:p>
        </p:txBody>
      </p:sp>
      <p:sp>
        <p:nvSpPr>
          <p:cNvPr id="24" name="TextBox 23"/>
          <p:cNvSpPr txBox="1"/>
          <p:nvPr/>
        </p:nvSpPr>
        <p:spPr>
          <a:xfrm>
            <a:off x="6766560" y="2423160"/>
            <a:ext cx="4526280" cy="100584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KPIs on radial axes — county-specific spider plot
vs. 21-county median reference line.</a:t>
            </a:r>
          </a:p>
        </p:txBody>
      </p:sp>
      <p:sp>
        <p:nvSpPr>
          <p:cNvPr id="25" name="Rectangle 24"/>
          <p:cNvSpPr/>
          <p:nvPr/>
        </p:nvSpPr>
        <p:spPr>
          <a:xfrm>
            <a:off x="6492240" y="3749039"/>
            <a:ext cx="5074920" cy="1645920"/>
          </a:xfrm>
          <a:prstGeom prst="rect">
            <a:avLst/>
          </a:prstGeom>
          <a:solidFill>
            <a:srgbClr val="EFEBE0"/>
          </a:solidFill>
          <a:ln w="15875">
            <a:solidFill>
              <a:srgbClr val="0B5D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492240" y="3749039"/>
            <a:ext cx="5074920" cy="73152"/>
          </a:xfrm>
          <a:prstGeom prst="rect">
            <a:avLst/>
          </a:prstGeom>
          <a:solidFill>
            <a:srgbClr val="0B5D5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92240" y="3977639"/>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KPI RANKED BAR CHART</a:t>
            </a:r>
          </a:p>
        </p:txBody>
      </p:sp>
      <p:sp>
        <p:nvSpPr>
          <p:cNvPr id="28" name="TextBox 27"/>
          <p:cNvSpPr txBox="1"/>
          <p:nvPr/>
        </p:nvSpPr>
        <p:spPr>
          <a:xfrm>
            <a:off x="6766560" y="4434839"/>
            <a:ext cx="4526280" cy="7315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bars per county — normalized KPI scores
with proxy-flag indicators.</a:t>
            </a:r>
          </a:p>
        </p:txBody>
      </p:sp>
      <p:sp>
        <p:nvSpPr>
          <p:cNvPr id="29" name="Rectangle 28"/>
          <p:cNvSpPr/>
          <p:nvPr/>
        </p:nvSpPr>
        <p:spPr>
          <a:xfrm>
            <a:off x="685800" y="4617720"/>
            <a:ext cx="5486400" cy="178308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68680" y="4754880"/>
            <a:ext cx="5212080" cy="320040"/>
          </a:xfrm>
          <a:prstGeom prst="rect">
            <a:avLst/>
          </a:prstGeom>
          <a:noFill/>
        </p:spPr>
        <p:txBody>
          <a:bodyPr wrap="square" lIns="0" rIns="0" tIns="0" bIns="0" anchor="t">
            <a:spAutoFit/>
          </a:bodyPr>
          <a:lstStyle/>
          <a:p>
            <a:pPr algn="l">
              <a:lnSpc>
                <a:spcPct val="115000"/>
              </a:lnSpc>
            </a:pPr>
            <a:r>
              <a:rPr sz="1100" b="1" i="0">
                <a:solidFill>
                  <a:srgbClr val="0B5D5E"/>
                </a:solidFill>
                <a:latin typeface="Calibri"/>
              </a:rPr>
              <a:t>COUNTY PATTERNS</a:t>
            </a:r>
          </a:p>
        </p:txBody>
      </p:sp>
      <p:sp>
        <p:nvSpPr>
          <p:cNvPr id="31" name="TextBox 30"/>
          <p:cNvSpPr txBox="1"/>
          <p:nvPr/>
        </p:nvSpPr>
        <p:spPr>
          <a:xfrm>
            <a:off x="868680" y="5120640"/>
            <a:ext cx="5212080" cy="1188720"/>
          </a:xfrm>
          <a:prstGeom prst="rect">
            <a:avLst/>
          </a:prstGeom>
          <a:noFill/>
        </p:spPr>
        <p:txBody>
          <a:bodyPr wrap="square" lIns="0" rIns="0" tIns="0" bIns="0">
            <a:spAutoFit/>
          </a:bodyPr>
          <a:lstStyle/>
          <a:p>
            <a:pPr algn="l">
              <a:lnSpc>
                <a:spcPct val="130000"/>
              </a:lnSpc>
              <a:spcAft>
                <a:spcPts val="400"/>
              </a:spcAft>
            </a:pPr>
            <a:r>
              <a:rPr sz="1100" b="1">
                <a:solidFill>
                  <a:srgbClr val="0B5D5E"/>
                </a:solidFill>
                <a:latin typeface="Calibri"/>
              </a:rPr>
              <a:t>▪   </a:t>
            </a:r>
            <a:r>
              <a:rPr sz="1100" b="0">
                <a:solidFill>
                  <a:srgbClr val="1A1A1A"/>
                </a:solidFill>
                <a:latin typeface="Calibri"/>
              </a:rPr>
              <a:t>Housing affordability is the largest intra-domain variance driver.</a:t>
            </a:r>
          </a:p>
          <a:p>
            <a:pPr algn="l">
              <a:lnSpc>
                <a:spcPct val="130000"/>
              </a:lnSpc>
              <a:spcAft>
                <a:spcPts val="400"/>
              </a:spcAft>
            </a:pPr>
            <a:r>
              <a:rPr sz="1100" b="1">
                <a:solidFill>
                  <a:srgbClr val="0B5D5E"/>
                </a:solidFill>
                <a:latin typeface="Calibri"/>
              </a:rPr>
              <a:t>▪   </a:t>
            </a:r>
            <a:r>
              <a:rPr sz="1100" b="0">
                <a:solidFill>
                  <a:srgbClr val="1A1A1A"/>
                </a:solidFill>
                <a:latin typeface="Calibri"/>
              </a:rPr>
              <a:t>Unemployment proxy derives from county-total LAUS × ACS vet share.</a:t>
            </a:r>
          </a:p>
          <a:p>
            <a:pPr algn="l">
              <a:lnSpc>
                <a:spcPct val="130000"/>
              </a:lnSpc>
              <a:spcAft>
                <a:spcPts val="400"/>
              </a:spcAft>
            </a:pPr>
            <a:r>
              <a:rPr sz="1100" b="1">
                <a:solidFill>
                  <a:srgbClr val="0B5D5E"/>
                </a:solidFill>
                <a:latin typeface="Calibri"/>
              </a:rPr>
              <a:t>▪   </a:t>
            </a:r>
            <a:r>
              <a:rPr sz="1100" b="0">
                <a:solidFill>
                  <a:srgbClr val="1A1A1A"/>
                </a:solidFill>
                <a:latin typeface="Calibri"/>
              </a:rPr>
              <a:t>Counties with strong ACS coverage dominate top quartile.</a:t>
            </a:r>
          </a:p>
          <a:p>
            <a:pPr algn="l">
              <a:lnSpc>
                <a:spcPct val="130000"/>
              </a:lnSpc>
              <a:spcAft>
                <a:spcPts val="400"/>
              </a:spcAft>
            </a:pPr>
            <a:r>
              <a:rPr sz="1100" b="1">
                <a:solidFill>
                  <a:srgbClr val="0B5D5E"/>
                </a:solidFill>
                <a:latin typeface="Calibri"/>
              </a:rPr>
              <a:t>▪   </a:t>
            </a:r>
            <a:r>
              <a:rPr sz="1100" b="0">
                <a:solidFill>
                  <a:srgbClr val="1A1A1A"/>
                </a:solidFill>
                <a:latin typeface="Calibri"/>
              </a:rPr>
              <a:t>Income correlates tightly with Community domain (homeownership).</a:t>
            </a:r>
          </a:p>
        </p:txBody>
      </p:sp>
      <p:sp>
        <p:nvSpPr>
          <p:cNvPr id="32" name="TextBox 31"/>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Domain: Economic Stability</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B23A48"/>
                </a:solidFill>
                <a:latin typeface="Calibri"/>
              </a:rPr>
              <a:t>DOMAIN DEEP DIVE  |  HEALTH &amp; WELLNESS</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B23A48"/>
                </a:solidFill>
                <a:latin typeface="Georgia"/>
              </a:rPr>
              <a:t>Health &amp; Wellness</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VA facility density, health enrollment, mental-health access, and suicide proxy.</a:t>
            </a:r>
          </a:p>
        </p:txBody>
      </p:sp>
      <p:sp>
        <p:nvSpPr>
          <p:cNvPr id="6" name="Rectangle 5"/>
          <p:cNvSpPr/>
          <p:nvPr/>
        </p:nvSpPr>
        <p:spPr>
          <a:xfrm>
            <a:off x="685800" y="1737360"/>
            <a:ext cx="5486400" cy="411480"/>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737360"/>
            <a:ext cx="256032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KPI</a:t>
            </a:r>
          </a:p>
        </p:txBody>
      </p:sp>
      <p:sp>
        <p:nvSpPr>
          <p:cNvPr id="8" name="TextBox 7"/>
          <p:cNvSpPr txBox="1"/>
          <p:nvPr/>
        </p:nvSpPr>
        <p:spPr>
          <a:xfrm>
            <a:off x="3429000" y="1737360"/>
            <a:ext cx="265176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SOURCE / LINEAGE</a:t>
            </a:r>
          </a:p>
        </p:txBody>
      </p:sp>
      <p:sp>
        <p:nvSpPr>
          <p:cNvPr id="9" name="Rectangle 8"/>
          <p:cNvSpPr/>
          <p:nvPr/>
        </p:nvSpPr>
        <p:spPr>
          <a:xfrm>
            <a:off x="685800" y="214884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14884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va_facility_density</a:t>
            </a:r>
          </a:p>
        </p:txBody>
      </p:sp>
      <p:sp>
        <p:nvSpPr>
          <p:cNvPr id="11" name="TextBox 10"/>
          <p:cNvSpPr txBox="1"/>
          <p:nvPr/>
        </p:nvSpPr>
        <p:spPr>
          <a:xfrm>
            <a:off x="3429000" y="214884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api.va.gov Facilities v1 + HUD USPS</a:t>
            </a:r>
          </a:p>
        </p:txBody>
      </p:sp>
      <p:sp>
        <p:nvSpPr>
          <p:cNvPr id="12" name="Rectangle 11"/>
          <p:cNvSpPr/>
          <p:nvPr/>
        </p:nvSpPr>
        <p:spPr>
          <a:xfrm>
            <a:off x="685800" y="274320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274320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va_health_enrollment_rate</a:t>
            </a:r>
          </a:p>
        </p:txBody>
      </p:sp>
      <p:sp>
        <p:nvSpPr>
          <p:cNvPr id="14" name="TextBox 13"/>
          <p:cNvSpPr txBox="1"/>
          <p:nvPr/>
        </p:nvSpPr>
        <p:spPr>
          <a:xfrm>
            <a:off x="3429000" y="274320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NCVAS state broadcast — proxy</a:t>
            </a:r>
          </a:p>
        </p:txBody>
      </p:sp>
      <p:sp>
        <p:nvSpPr>
          <p:cNvPr id="15" name="Rectangle 14"/>
          <p:cNvSpPr/>
          <p:nvPr/>
        </p:nvSpPr>
        <p:spPr>
          <a:xfrm>
            <a:off x="685800" y="333756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68680" y="333756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mental_health_facility_access</a:t>
            </a:r>
          </a:p>
        </p:txBody>
      </p:sp>
      <p:sp>
        <p:nvSpPr>
          <p:cNvPr id="17" name="TextBox 16"/>
          <p:cNvSpPr txBox="1"/>
          <p:nvPr/>
        </p:nvSpPr>
        <p:spPr>
          <a:xfrm>
            <a:off x="3429000" y="333756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IRS EO NTEE F-prefix — proxy</a:t>
            </a:r>
          </a:p>
        </p:txBody>
      </p:sp>
      <p:sp>
        <p:nvSpPr>
          <p:cNvPr id="18" name="Rectangle 17"/>
          <p:cNvSpPr/>
          <p:nvPr/>
        </p:nvSpPr>
        <p:spPr>
          <a:xfrm>
            <a:off x="685800" y="393192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68680" y="393192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vet_suicide_rate_proxy</a:t>
            </a:r>
          </a:p>
        </p:txBody>
      </p:sp>
      <p:sp>
        <p:nvSpPr>
          <p:cNvPr id="20" name="TextBox 19"/>
          <p:cNvSpPr txBox="1"/>
          <p:nvPr/>
        </p:nvSpPr>
        <p:spPr>
          <a:xfrm>
            <a:off x="3429000" y="393192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CDC WISQARS — deferred</a:t>
            </a:r>
          </a:p>
        </p:txBody>
      </p:sp>
      <p:sp>
        <p:nvSpPr>
          <p:cNvPr id="21" name="Rectangle 20"/>
          <p:cNvSpPr/>
          <p:nvPr/>
        </p:nvSpPr>
        <p:spPr>
          <a:xfrm>
            <a:off x="6492240" y="1737360"/>
            <a:ext cx="5074920" cy="1920240"/>
          </a:xfrm>
          <a:prstGeom prst="rect">
            <a:avLst/>
          </a:prstGeom>
          <a:solidFill>
            <a:srgbClr val="EFEBE0"/>
          </a:solidFill>
          <a:ln w="15875">
            <a:solidFill>
              <a:srgbClr val="B23A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492240" y="1737360"/>
            <a:ext cx="5074920" cy="73152"/>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92240" y="1965960"/>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DOMAIN RADAR CHART</a:t>
            </a:r>
          </a:p>
        </p:txBody>
      </p:sp>
      <p:sp>
        <p:nvSpPr>
          <p:cNvPr id="24" name="TextBox 23"/>
          <p:cNvSpPr txBox="1"/>
          <p:nvPr/>
        </p:nvSpPr>
        <p:spPr>
          <a:xfrm>
            <a:off x="6766560" y="2423160"/>
            <a:ext cx="4526280" cy="100584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KPIs on radial axes — county-specific spider plot
vs. 21-county median reference line.</a:t>
            </a:r>
          </a:p>
        </p:txBody>
      </p:sp>
      <p:sp>
        <p:nvSpPr>
          <p:cNvPr id="25" name="Rectangle 24"/>
          <p:cNvSpPr/>
          <p:nvPr/>
        </p:nvSpPr>
        <p:spPr>
          <a:xfrm>
            <a:off x="6492240" y="3749039"/>
            <a:ext cx="5074920" cy="1645920"/>
          </a:xfrm>
          <a:prstGeom prst="rect">
            <a:avLst/>
          </a:prstGeom>
          <a:solidFill>
            <a:srgbClr val="EFEBE0"/>
          </a:solidFill>
          <a:ln w="15875">
            <a:solidFill>
              <a:srgbClr val="B23A4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492240" y="3749039"/>
            <a:ext cx="5074920" cy="73152"/>
          </a:xfrm>
          <a:prstGeom prst="rect">
            <a:avLst/>
          </a:prstGeom>
          <a:solidFill>
            <a:srgbClr val="B23A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92240" y="3977639"/>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KPI RANKED BAR CHART</a:t>
            </a:r>
          </a:p>
        </p:txBody>
      </p:sp>
      <p:sp>
        <p:nvSpPr>
          <p:cNvPr id="28" name="TextBox 27"/>
          <p:cNvSpPr txBox="1"/>
          <p:nvPr/>
        </p:nvSpPr>
        <p:spPr>
          <a:xfrm>
            <a:off x="6766560" y="4434839"/>
            <a:ext cx="4526280" cy="7315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bars per county — normalized KPI scores
with proxy-flag indicators.</a:t>
            </a:r>
          </a:p>
        </p:txBody>
      </p:sp>
      <p:sp>
        <p:nvSpPr>
          <p:cNvPr id="29" name="Rectangle 28"/>
          <p:cNvSpPr/>
          <p:nvPr/>
        </p:nvSpPr>
        <p:spPr>
          <a:xfrm>
            <a:off x="685800" y="4617720"/>
            <a:ext cx="5486400" cy="178308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68680" y="4754880"/>
            <a:ext cx="5212080" cy="320040"/>
          </a:xfrm>
          <a:prstGeom prst="rect">
            <a:avLst/>
          </a:prstGeom>
          <a:noFill/>
        </p:spPr>
        <p:txBody>
          <a:bodyPr wrap="square" lIns="0" rIns="0" tIns="0" bIns="0" anchor="t">
            <a:spAutoFit/>
          </a:bodyPr>
          <a:lstStyle/>
          <a:p>
            <a:pPr algn="l">
              <a:lnSpc>
                <a:spcPct val="115000"/>
              </a:lnSpc>
            </a:pPr>
            <a:r>
              <a:rPr sz="1100" b="1" i="0">
                <a:solidFill>
                  <a:srgbClr val="B23A48"/>
                </a:solidFill>
                <a:latin typeface="Calibri"/>
              </a:rPr>
              <a:t>COUNTY PATTERNS</a:t>
            </a:r>
          </a:p>
        </p:txBody>
      </p:sp>
      <p:sp>
        <p:nvSpPr>
          <p:cNvPr id="31" name="TextBox 30"/>
          <p:cNvSpPr txBox="1"/>
          <p:nvPr/>
        </p:nvSpPr>
        <p:spPr>
          <a:xfrm>
            <a:off x="868680" y="5120640"/>
            <a:ext cx="5212080" cy="1188720"/>
          </a:xfrm>
          <a:prstGeom prst="rect">
            <a:avLst/>
          </a:prstGeom>
          <a:noFill/>
        </p:spPr>
        <p:txBody>
          <a:bodyPr wrap="square" lIns="0" rIns="0" tIns="0" bIns="0">
            <a:spAutoFit/>
          </a:bodyPr>
          <a:lstStyle/>
          <a:p>
            <a:pPr algn="l">
              <a:lnSpc>
                <a:spcPct val="130000"/>
              </a:lnSpc>
              <a:spcAft>
                <a:spcPts val="400"/>
              </a:spcAft>
            </a:pPr>
            <a:r>
              <a:rPr sz="1100" b="1">
                <a:solidFill>
                  <a:srgbClr val="B23A48"/>
                </a:solidFill>
                <a:latin typeface="Calibri"/>
              </a:rPr>
              <a:t>▪   </a:t>
            </a:r>
            <a:r>
              <a:rPr sz="1100" b="0">
                <a:solidFill>
                  <a:srgbClr val="1A1A1A"/>
                </a:solidFill>
                <a:latin typeface="Calibri"/>
              </a:rPr>
              <a:t>Facility density saturates in metro counties; rural counties show true gaps.</a:t>
            </a:r>
          </a:p>
          <a:p>
            <a:pPr algn="l">
              <a:lnSpc>
                <a:spcPct val="130000"/>
              </a:lnSpc>
              <a:spcAft>
                <a:spcPts val="400"/>
              </a:spcAft>
            </a:pPr>
            <a:r>
              <a:rPr sz="1100" b="1">
                <a:solidFill>
                  <a:srgbClr val="B23A48"/>
                </a:solidFill>
                <a:latin typeface="Calibri"/>
              </a:rPr>
              <a:t>▪   </a:t>
            </a:r>
            <a:r>
              <a:rPr sz="1100" b="0">
                <a:solidFill>
                  <a:srgbClr val="1A1A1A"/>
                </a:solidFill>
                <a:latin typeface="Calibri"/>
              </a:rPr>
              <a:t>Enrollment rate is state-broadcast — within-state variance not yet captured.</a:t>
            </a:r>
          </a:p>
          <a:p>
            <a:pPr algn="l">
              <a:lnSpc>
                <a:spcPct val="130000"/>
              </a:lnSpc>
              <a:spcAft>
                <a:spcPts val="400"/>
              </a:spcAft>
            </a:pPr>
            <a:r>
              <a:rPr sz="1100" b="1">
                <a:solidFill>
                  <a:srgbClr val="B23A48"/>
                </a:solidFill>
                <a:latin typeface="Calibri"/>
              </a:rPr>
              <a:t>▪   </a:t>
            </a:r>
            <a:r>
              <a:rPr sz="1100" b="0">
                <a:solidFill>
                  <a:srgbClr val="1A1A1A"/>
                </a:solidFill>
                <a:latin typeface="Calibri"/>
              </a:rPr>
              <a:t>Mental-health access lands via IRS EO F-prefix (therapy nonprofits + crisis lines).</a:t>
            </a:r>
          </a:p>
          <a:p>
            <a:pPr algn="l">
              <a:lnSpc>
                <a:spcPct val="130000"/>
              </a:lnSpc>
              <a:spcAft>
                <a:spcPts val="400"/>
              </a:spcAft>
            </a:pPr>
            <a:r>
              <a:rPr sz="1100" b="1">
                <a:solidFill>
                  <a:srgbClr val="B23A48"/>
                </a:solidFill>
                <a:latin typeface="Calibri"/>
              </a:rPr>
              <a:t>▪   </a:t>
            </a:r>
            <a:r>
              <a:rPr sz="1100" b="0">
                <a:solidFill>
                  <a:srgbClr val="1A1A1A"/>
                </a:solidFill>
                <a:latin typeface="Calibri"/>
              </a:rPr>
              <a:t>Suicide proxy deferred — WISQARS releases state-grain, needs apportionment.</a:t>
            </a:r>
          </a:p>
        </p:txBody>
      </p:sp>
      <p:sp>
        <p:nvSpPr>
          <p:cNvPr id="32" name="TextBox 31"/>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Domain: Health &amp; Wellness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C98F2B"/>
                </a:solidFill>
                <a:latin typeface="Calibri"/>
              </a:rPr>
              <a:t>DOMAIN DEEP DIVE  |  EDUCATION &amp; SKILLS</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C98F2B"/>
                </a:solidFill>
                <a:latin typeface="Georgia"/>
              </a:rPr>
              <a:t>Education &amp; Skills</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Degree attainment, GI Bill usage, skill alignment, and industry opportunity.</a:t>
            </a:r>
          </a:p>
        </p:txBody>
      </p:sp>
      <p:sp>
        <p:nvSpPr>
          <p:cNvPr id="6" name="Rectangle 5"/>
          <p:cNvSpPr/>
          <p:nvPr/>
        </p:nvSpPr>
        <p:spPr>
          <a:xfrm>
            <a:off x="685800" y="1737360"/>
            <a:ext cx="5486400" cy="411480"/>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737360"/>
            <a:ext cx="256032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KPI</a:t>
            </a:r>
          </a:p>
        </p:txBody>
      </p:sp>
      <p:sp>
        <p:nvSpPr>
          <p:cNvPr id="8" name="TextBox 7"/>
          <p:cNvSpPr txBox="1"/>
          <p:nvPr/>
        </p:nvSpPr>
        <p:spPr>
          <a:xfrm>
            <a:off x="3429000" y="1737360"/>
            <a:ext cx="265176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SOURCE / LINEAGE</a:t>
            </a:r>
          </a:p>
        </p:txBody>
      </p:sp>
      <p:sp>
        <p:nvSpPr>
          <p:cNvPr id="9" name="Rectangle 8"/>
          <p:cNvSpPr/>
          <p:nvPr/>
        </p:nvSpPr>
        <p:spPr>
          <a:xfrm>
            <a:off x="685800" y="214884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14884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vet_degree_attainment</a:t>
            </a:r>
          </a:p>
        </p:txBody>
      </p:sp>
      <p:sp>
        <p:nvSpPr>
          <p:cNvPr id="11" name="TextBox 10"/>
          <p:cNvSpPr txBox="1"/>
          <p:nvPr/>
        </p:nvSpPr>
        <p:spPr>
          <a:xfrm>
            <a:off x="3429000" y="214884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Census ACS B21003 — direct</a:t>
            </a:r>
          </a:p>
        </p:txBody>
      </p:sp>
      <p:sp>
        <p:nvSpPr>
          <p:cNvPr id="12" name="Rectangle 11"/>
          <p:cNvSpPr/>
          <p:nvPr/>
        </p:nvSpPr>
        <p:spPr>
          <a:xfrm>
            <a:off x="685800" y="274320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274320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gi_bill_usage_rate</a:t>
            </a:r>
          </a:p>
        </p:txBody>
      </p:sp>
      <p:sp>
        <p:nvSpPr>
          <p:cNvPr id="14" name="TextBox 13"/>
          <p:cNvSpPr txBox="1"/>
          <p:nvPr/>
        </p:nvSpPr>
        <p:spPr>
          <a:xfrm>
            <a:off x="3429000" y="274320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NCVAS state broadcast — proxy</a:t>
            </a:r>
          </a:p>
        </p:txBody>
      </p:sp>
      <p:sp>
        <p:nvSpPr>
          <p:cNvPr id="15" name="Rectangle 14"/>
          <p:cNvSpPr/>
          <p:nvPr/>
        </p:nvSpPr>
        <p:spPr>
          <a:xfrm>
            <a:off x="685800" y="333756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68680" y="333756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skill_alignment_score</a:t>
            </a:r>
          </a:p>
        </p:txBody>
      </p:sp>
      <p:sp>
        <p:nvSpPr>
          <p:cNvPr id="17" name="TextBox 16"/>
          <p:cNvSpPr txBox="1"/>
          <p:nvPr/>
        </p:nvSpPr>
        <p:spPr>
          <a:xfrm>
            <a:off x="3429000" y="333756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ONET × OEWS — deferred</a:t>
            </a:r>
          </a:p>
        </p:txBody>
      </p:sp>
      <p:sp>
        <p:nvSpPr>
          <p:cNvPr id="18" name="Rectangle 17"/>
          <p:cNvSpPr/>
          <p:nvPr/>
        </p:nvSpPr>
        <p:spPr>
          <a:xfrm>
            <a:off x="685800" y="393192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68680" y="393192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industry_opportunity</a:t>
            </a:r>
          </a:p>
        </p:txBody>
      </p:sp>
      <p:sp>
        <p:nvSpPr>
          <p:cNvPr id="20" name="TextBox 19"/>
          <p:cNvSpPr txBox="1"/>
          <p:nvPr/>
        </p:nvSpPr>
        <p:spPr>
          <a:xfrm>
            <a:off x="3429000" y="393192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BEA CAINC1 per-capita income — proxy</a:t>
            </a:r>
          </a:p>
        </p:txBody>
      </p:sp>
      <p:sp>
        <p:nvSpPr>
          <p:cNvPr id="21" name="Rectangle 20"/>
          <p:cNvSpPr/>
          <p:nvPr/>
        </p:nvSpPr>
        <p:spPr>
          <a:xfrm>
            <a:off x="6492240" y="1737360"/>
            <a:ext cx="5074920" cy="1920240"/>
          </a:xfrm>
          <a:prstGeom prst="rect">
            <a:avLst/>
          </a:prstGeom>
          <a:solidFill>
            <a:srgbClr val="EFEBE0"/>
          </a:solidFill>
          <a:ln w="15875">
            <a:solidFill>
              <a:srgbClr val="C98F2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492240" y="1737360"/>
            <a:ext cx="5074920" cy="73152"/>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92240" y="1965960"/>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DOMAIN RADAR CHART</a:t>
            </a:r>
          </a:p>
        </p:txBody>
      </p:sp>
      <p:sp>
        <p:nvSpPr>
          <p:cNvPr id="24" name="TextBox 23"/>
          <p:cNvSpPr txBox="1"/>
          <p:nvPr/>
        </p:nvSpPr>
        <p:spPr>
          <a:xfrm>
            <a:off x="6766560" y="2423160"/>
            <a:ext cx="4526280" cy="100584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KPIs on radial axes — county-specific spider plot
vs. 21-county median reference line.</a:t>
            </a:r>
          </a:p>
        </p:txBody>
      </p:sp>
      <p:sp>
        <p:nvSpPr>
          <p:cNvPr id="25" name="Rectangle 24"/>
          <p:cNvSpPr/>
          <p:nvPr/>
        </p:nvSpPr>
        <p:spPr>
          <a:xfrm>
            <a:off x="6492240" y="3749039"/>
            <a:ext cx="5074920" cy="1645920"/>
          </a:xfrm>
          <a:prstGeom prst="rect">
            <a:avLst/>
          </a:prstGeom>
          <a:solidFill>
            <a:srgbClr val="EFEBE0"/>
          </a:solidFill>
          <a:ln w="15875">
            <a:solidFill>
              <a:srgbClr val="C98F2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492240" y="3749039"/>
            <a:ext cx="5074920" cy="73152"/>
          </a:xfrm>
          <a:prstGeom prst="rect">
            <a:avLst/>
          </a:prstGeom>
          <a:solidFill>
            <a:srgbClr val="C98F2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92240" y="3977639"/>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KPI RANKED BAR CHART</a:t>
            </a:r>
          </a:p>
        </p:txBody>
      </p:sp>
      <p:sp>
        <p:nvSpPr>
          <p:cNvPr id="28" name="TextBox 27"/>
          <p:cNvSpPr txBox="1"/>
          <p:nvPr/>
        </p:nvSpPr>
        <p:spPr>
          <a:xfrm>
            <a:off x="6766560" y="4434839"/>
            <a:ext cx="4526280" cy="7315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bars per county — normalized KPI scores
with proxy-flag indicators.</a:t>
            </a:r>
          </a:p>
        </p:txBody>
      </p:sp>
      <p:sp>
        <p:nvSpPr>
          <p:cNvPr id="29" name="Rectangle 28"/>
          <p:cNvSpPr/>
          <p:nvPr/>
        </p:nvSpPr>
        <p:spPr>
          <a:xfrm>
            <a:off x="685800" y="4617720"/>
            <a:ext cx="5486400" cy="178308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68680" y="4754880"/>
            <a:ext cx="5212080" cy="320040"/>
          </a:xfrm>
          <a:prstGeom prst="rect">
            <a:avLst/>
          </a:prstGeom>
          <a:noFill/>
        </p:spPr>
        <p:txBody>
          <a:bodyPr wrap="square" lIns="0" rIns="0" tIns="0" bIns="0" anchor="t">
            <a:spAutoFit/>
          </a:bodyPr>
          <a:lstStyle/>
          <a:p>
            <a:pPr algn="l">
              <a:lnSpc>
                <a:spcPct val="115000"/>
              </a:lnSpc>
            </a:pPr>
            <a:r>
              <a:rPr sz="1100" b="1" i="0">
                <a:solidFill>
                  <a:srgbClr val="C98F2B"/>
                </a:solidFill>
                <a:latin typeface="Calibri"/>
              </a:rPr>
              <a:t>COUNTY PATTERNS</a:t>
            </a:r>
          </a:p>
        </p:txBody>
      </p:sp>
      <p:sp>
        <p:nvSpPr>
          <p:cNvPr id="31" name="TextBox 30"/>
          <p:cNvSpPr txBox="1"/>
          <p:nvPr/>
        </p:nvSpPr>
        <p:spPr>
          <a:xfrm>
            <a:off x="868680" y="5120640"/>
            <a:ext cx="5212080" cy="1188720"/>
          </a:xfrm>
          <a:prstGeom prst="rect">
            <a:avLst/>
          </a:prstGeom>
          <a:noFill/>
        </p:spPr>
        <p:txBody>
          <a:bodyPr wrap="square" lIns="0" rIns="0" tIns="0" bIns="0">
            <a:spAutoFit/>
          </a:bodyPr>
          <a:lstStyle/>
          <a:p>
            <a:pPr algn="l">
              <a:lnSpc>
                <a:spcPct val="130000"/>
              </a:lnSpc>
              <a:spcAft>
                <a:spcPts val="400"/>
              </a:spcAft>
            </a:pPr>
            <a:r>
              <a:rPr sz="1100" b="1">
                <a:solidFill>
                  <a:srgbClr val="C98F2B"/>
                </a:solidFill>
                <a:latin typeface="Calibri"/>
              </a:rPr>
              <a:t>▪   </a:t>
            </a:r>
            <a:r>
              <a:rPr sz="1100" b="0">
                <a:solidFill>
                  <a:srgbClr val="1A1A1A"/>
                </a:solidFill>
                <a:latin typeface="Calibri"/>
              </a:rPr>
              <a:t>Degree attainment is among the cleanest direct KPIs in the panel.</a:t>
            </a:r>
          </a:p>
          <a:p>
            <a:pPr algn="l">
              <a:lnSpc>
                <a:spcPct val="130000"/>
              </a:lnSpc>
              <a:spcAft>
                <a:spcPts val="400"/>
              </a:spcAft>
            </a:pPr>
            <a:r>
              <a:rPr sz="1100" b="1">
                <a:solidFill>
                  <a:srgbClr val="C98F2B"/>
                </a:solidFill>
                <a:latin typeface="Calibri"/>
              </a:rPr>
              <a:t>▪   </a:t>
            </a:r>
            <a:r>
              <a:rPr sz="1100" b="0">
                <a:solidFill>
                  <a:srgbClr val="1A1A1A"/>
                </a:solidFill>
                <a:latin typeface="Calibri"/>
              </a:rPr>
              <a:t>GI Bill usage often absent on NCVAS state summaries — proxy fragile.</a:t>
            </a:r>
          </a:p>
          <a:p>
            <a:pPr algn="l">
              <a:lnSpc>
                <a:spcPct val="130000"/>
              </a:lnSpc>
              <a:spcAft>
                <a:spcPts val="400"/>
              </a:spcAft>
            </a:pPr>
            <a:r>
              <a:rPr sz="1100" b="1">
                <a:solidFill>
                  <a:srgbClr val="C98F2B"/>
                </a:solidFill>
                <a:latin typeface="Calibri"/>
              </a:rPr>
              <a:t>▪   </a:t>
            </a:r>
            <a:r>
              <a:rPr sz="1100" b="0">
                <a:solidFill>
                  <a:srgbClr val="1A1A1A"/>
                </a:solidFill>
                <a:latin typeface="Calibri"/>
              </a:rPr>
              <a:t>Industry opportunity is per-capita income today; OEWS upgrade planned.</a:t>
            </a:r>
          </a:p>
          <a:p>
            <a:pPr algn="l">
              <a:lnSpc>
                <a:spcPct val="130000"/>
              </a:lnSpc>
              <a:spcAft>
                <a:spcPts val="400"/>
              </a:spcAft>
            </a:pPr>
            <a:r>
              <a:rPr sz="1100" b="1">
                <a:solidFill>
                  <a:srgbClr val="C98F2B"/>
                </a:solidFill>
                <a:latin typeface="Calibri"/>
              </a:rPr>
              <a:t>▪   </a:t>
            </a:r>
            <a:r>
              <a:rPr sz="1100" b="0">
                <a:solidFill>
                  <a:srgbClr val="1A1A1A"/>
                </a:solidFill>
                <a:latin typeface="Calibri"/>
              </a:rPr>
              <a:t>Skill alignment deferred — ONET occupation-to-industry match pending.</a:t>
            </a:r>
          </a:p>
        </p:txBody>
      </p:sp>
      <p:sp>
        <p:nvSpPr>
          <p:cNvPr id="32" name="TextBox 31"/>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Domain: Education &amp; Skills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320040" cy="6858000"/>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85800" y="228600"/>
            <a:ext cx="5486400" cy="228600"/>
          </a:xfrm>
          <a:prstGeom prst="rect">
            <a:avLst/>
          </a:prstGeom>
          <a:noFill/>
        </p:spPr>
        <p:txBody>
          <a:bodyPr wrap="square" lIns="0" rIns="0" tIns="0" bIns="0" anchor="t">
            <a:spAutoFit/>
          </a:bodyPr>
          <a:lstStyle/>
          <a:p>
            <a:pPr algn="l">
              <a:lnSpc>
                <a:spcPct val="115000"/>
              </a:lnSpc>
            </a:pPr>
            <a:r>
              <a:rPr sz="1000" b="1" i="0">
                <a:solidFill>
                  <a:srgbClr val="5E3A87"/>
                </a:solidFill>
                <a:latin typeface="Calibri"/>
              </a:rPr>
              <a:t>DOMAIN DEEP DIVE  |  BENEFITS ACCESS</a:t>
            </a:r>
          </a:p>
        </p:txBody>
      </p:sp>
      <p:sp>
        <p:nvSpPr>
          <p:cNvPr id="4" name="TextBox 3"/>
          <p:cNvSpPr txBox="1"/>
          <p:nvPr/>
        </p:nvSpPr>
        <p:spPr>
          <a:xfrm>
            <a:off x="685800" y="411480"/>
            <a:ext cx="10972800" cy="640080"/>
          </a:xfrm>
          <a:prstGeom prst="rect">
            <a:avLst/>
          </a:prstGeom>
          <a:noFill/>
        </p:spPr>
        <p:txBody>
          <a:bodyPr wrap="square" lIns="0" rIns="0" tIns="0" bIns="0" anchor="t">
            <a:spAutoFit/>
          </a:bodyPr>
          <a:lstStyle/>
          <a:p>
            <a:pPr algn="l">
              <a:lnSpc>
                <a:spcPct val="115000"/>
              </a:lnSpc>
            </a:pPr>
            <a:r>
              <a:rPr sz="3200" b="1" i="0">
                <a:solidFill>
                  <a:srgbClr val="5E3A87"/>
                </a:solidFill>
                <a:latin typeface="Georgia"/>
              </a:rPr>
              <a:t>Benefits Access</a:t>
            </a:r>
          </a:p>
        </p:txBody>
      </p:sp>
      <p:sp>
        <p:nvSpPr>
          <p:cNvPr id="5" name="TextBox 4"/>
          <p:cNvSpPr txBox="1"/>
          <p:nvPr/>
        </p:nvSpPr>
        <p:spPr>
          <a:xfrm>
            <a:off x="685800" y="960120"/>
            <a:ext cx="10972800" cy="365760"/>
          </a:xfrm>
          <a:prstGeom prst="rect">
            <a:avLst/>
          </a:prstGeom>
          <a:noFill/>
        </p:spPr>
        <p:txBody>
          <a:bodyPr wrap="square" lIns="0" rIns="0" tIns="0" bIns="0" anchor="t">
            <a:spAutoFit/>
          </a:bodyPr>
          <a:lstStyle/>
          <a:p>
            <a:pPr algn="l">
              <a:lnSpc>
                <a:spcPct val="115000"/>
              </a:lnSpc>
            </a:pPr>
            <a:r>
              <a:rPr sz="1400" b="0" i="1">
                <a:solidFill>
                  <a:srgbClr val="6B6B6B"/>
                </a:solidFill>
                <a:latin typeface="Calibri"/>
              </a:rPr>
              <a:t>Disability rating, benefits utilization, claims processing, and transition coverage.</a:t>
            </a:r>
          </a:p>
        </p:txBody>
      </p:sp>
      <p:sp>
        <p:nvSpPr>
          <p:cNvPr id="6" name="Rectangle 5"/>
          <p:cNvSpPr/>
          <p:nvPr/>
        </p:nvSpPr>
        <p:spPr>
          <a:xfrm>
            <a:off x="685800" y="1737360"/>
            <a:ext cx="5486400" cy="411480"/>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737360"/>
            <a:ext cx="256032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KPI</a:t>
            </a:r>
          </a:p>
        </p:txBody>
      </p:sp>
      <p:sp>
        <p:nvSpPr>
          <p:cNvPr id="8" name="TextBox 7"/>
          <p:cNvSpPr txBox="1"/>
          <p:nvPr/>
        </p:nvSpPr>
        <p:spPr>
          <a:xfrm>
            <a:off x="3429000" y="1737360"/>
            <a:ext cx="2651760" cy="411480"/>
          </a:xfrm>
          <a:prstGeom prst="rect">
            <a:avLst/>
          </a:prstGeom>
          <a:noFill/>
        </p:spPr>
        <p:txBody>
          <a:bodyPr wrap="square" lIns="0" rIns="0" tIns="0" bIns="0" anchor="ctr">
            <a:spAutoFit/>
          </a:bodyPr>
          <a:lstStyle/>
          <a:p>
            <a:pPr algn="l">
              <a:lnSpc>
                <a:spcPct val="115000"/>
              </a:lnSpc>
            </a:pPr>
            <a:r>
              <a:rPr sz="1200" b="1" i="0">
                <a:solidFill>
                  <a:srgbClr val="FFFFFF"/>
                </a:solidFill>
                <a:latin typeface="Calibri"/>
              </a:rPr>
              <a:t>SOURCE / LINEAGE</a:t>
            </a:r>
          </a:p>
        </p:txBody>
      </p:sp>
      <p:sp>
        <p:nvSpPr>
          <p:cNvPr id="9" name="Rectangle 8"/>
          <p:cNvSpPr/>
          <p:nvPr/>
        </p:nvSpPr>
        <p:spPr>
          <a:xfrm>
            <a:off x="685800" y="214884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68680" y="214884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vet_disability_rating_avg</a:t>
            </a:r>
          </a:p>
        </p:txBody>
      </p:sp>
      <p:sp>
        <p:nvSpPr>
          <p:cNvPr id="11" name="TextBox 10"/>
          <p:cNvSpPr txBox="1"/>
          <p:nvPr/>
        </p:nvSpPr>
        <p:spPr>
          <a:xfrm>
            <a:off x="3429000" y="214884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NCVAS state broadcast — proxy</a:t>
            </a:r>
          </a:p>
        </p:txBody>
      </p:sp>
      <p:sp>
        <p:nvSpPr>
          <p:cNvPr id="12" name="Rectangle 11"/>
          <p:cNvSpPr/>
          <p:nvPr/>
        </p:nvSpPr>
        <p:spPr>
          <a:xfrm>
            <a:off x="685800" y="274320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274320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benefits_utilization_ratio</a:t>
            </a:r>
          </a:p>
        </p:txBody>
      </p:sp>
      <p:sp>
        <p:nvSpPr>
          <p:cNvPr id="14" name="TextBox 13"/>
          <p:cNvSpPr txBox="1"/>
          <p:nvPr/>
        </p:nvSpPr>
        <p:spPr>
          <a:xfrm>
            <a:off x="3429000" y="274320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VA ukv2-hx7y — deferred</a:t>
            </a:r>
          </a:p>
        </p:txBody>
      </p:sp>
      <p:sp>
        <p:nvSpPr>
          <p:cNvPr id="15" name="Rectangle 14"/>
          <p:cNvSpPr/>
          <p:nvPr/>
        </p:nvSpPr>
        <p:spPr>
          <a:xfrm>
            <a:off x="685800" y="3337560"/>
            <a:ext cx="5486400" cy="59436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68680" y="333756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claims_processing_proxy</a:t>
            </a:r>
          </a:p>
        </p:txBody>
      </p:sp>
      <p:sp>
        <p:nvSpPr>
          <p:cNvPr id="17" name="TextBox 16"/>
          <p:cNvSpPr txBox="1"/>
          <p:nvPr/>
        </p:nvSpPr>
        <p:spPr>
          <a:xfrm>
            <a:off x="3429000" y="333756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VA internal — deferred</a:t>
            </a:r>
          </a:p>
        </p:txBody>
      </p:sp>
      <p:sp>
        <p:nvSpPr>
          <p:cNvPr id="18" name="Rectangle 17"/>
          <p:cNvSpPr/>
          <p:nvPr/>
        </p:nvSpPr>
        <p:spPr>
          <a:xfrm>
            <a:off x="685800" y="3931920"/>
            <a:ext cx="5486400" cy="59436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68680" y="3931920"/>
            <a:ext cx="2560320" cy="594360"/>
          </a:xfrm>
          <a:prstGeom prst="rect">
            <a:avLst/>
          </a:prstGeom>
          <a:noFill/>
        </p:spPr>
        <p:txBody>
          <a:bodyPr wrap="square" lIns="0" rIns="0" tIns="0" bIns="0" anchor="ctr">
            <a:spAutoFit/>
          </a:bodyPr>
          <a:lstStyle/>
          <a:p>
            <a:pPr algn="l">
              <a:lnSpc>
                <a:spcPct val="115000"/>
              </a:lnSpc>
            </a:pPr>
            <a:r>
              <a:rPr sz="1100" b="1" i="0">
                <a:solidFill>
                  <a:srgbClr val="0F1B3C"/>
                </a:solidFill>
                <a:latin typeface="Consolas"/>
              </a:rPr>
              <a:t>transition_program_coverage</a:t>
            </a:r>
          </a:p>
        </p:txBody>
      </p:sp>
      <p:sp>
        <p:nvSpPr>
          <p:cNvPr id="20" name="TextBox 19"/>
          <p:cNvSpPr txBox="1"/>
          <p:nvPr/>
        </p:nvSpPr>
        <p:spPr>
          <a:xfrm>
            <a:off x="3429000" y="3931920"/>
            <a:ext cx="2651760" cy="594360"/>
          </a:xfrm>
          <a:prstGeom prst="rect">
            <a:avLst/>
          </a:prstGeom>
          <a:noFill/>
        </p:spPr>
        <p:txBody>
          <a:bodyPr wrap="square" lIns="0" rIns="0" tIns="0" bIns="0" anchor="ctr">
            <a:spAutoFit/>
          </a:bodyPr>
          <a:lstStyle/>
          <a:p>
            <a:pPr algn="l">
              <a:lnSpc>
                <a:spcPct val="115000"/>
              </a:lnSpc>
            </a:pPr>
            <a:r>
              <a:rPr sz="1100" b="0" i="0">
                <a:solidFill>
                  <a:srgbClr val="1A1A1A"/>
                </a:solidFill>
                <a:latin typeface="Calibri"/>
              </a:rPr>
              <a:t>DOL VETS — deferred</a:t>
            </a:r>
          </a:p>
        </p:txBody>
      </p:sp>
      <p:sp>
        <p:nvSpPr>
          <p:cNvPr id="21" name="Rectangle 20"/>
          <p:cNvSpPr/>
          <p:nvPr/>
        </p:nvSpPr>
        <p:spPr>
          <a:xfrm>
            <a:off x="6492240" y="1737360"/>
            <a:ext cx="5074920" cy="1920240"/>
          </a:xfrm>
          <a:prstGeom prst="rect">
            <a:avLst/>
          </a:prstGeom>
          <a:solidFill>
            <a:srgbClr val="EFEBE0"/>
          </a:solidFill>
          <a:ln w="15875">
            <a:solidFill>
              <a:srgbClr val="5E3A8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492240" y="1737360"/>
            <a:ext cx="5074920" cy="7315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92240" y="1965960"/>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DOMAIN RADAR CHART</a:t>
            </a:r>
          </a:p>
        </p:txBody>
      </p:sp>
      <p:sp>
        <p:nvSpPr>
          <p:cNvPr id="24" name="TextBox 23"/>
          <p:cNvSpPr txBox="1"/>
          <p:nvPr/>
        </p:nvSpPr>
        <p:spPr>
          <a:xfrm>
            <a:off x="6766560" y="2423160"/>
            <a:ext cx="4526280" cy="100584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KPIs on radial axes — county-specific spider plot
vs. 21-county median reference line.</a:t>
            </a:r>
          </a:p>
        </p:txBody>
      </p:sp>
      <p:sp>
        <p:nvSpPr>
          <p:cNvPr id="25" name="Rectangle 24"/>
          <p:cNvSpPr/>
          <p:nvPr/>
        </p:nvSpPr>
        <p:spPr>
          <a:xfrm>
            <a:off x="6492240" y="3749039"/>
            <a:ext cx="5074920" cy="1645920"/>
          </a:xfrm>
          <a:prstGeom prst="rect">
            <a:avLst/>
          </a:prstGeom>
          <a:solidFill>
            <a:srgbClr val="EFEBE0"/>
          </a:solidFill>
          <a:ln w="15875">
            <a:solidFill>
              <a:srgbClr val="5E3A8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492240" y="3749039"/>
            <a:ext cx="5074920" cy="73152"/>
          </a:xfrm>
          <a:prstGeom prst="rect">
            <a:avLst/>
          </a:prstGeom>
          <a:solidFill>
            <a:srgbClr val="5E3A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492240" y="3977639"/>
            <a:ext cx="5074920" cy="411480"/>
          </a:xfrm>
          <a:prstGeom prst="rect">
            <a:avLst/>
          </a:prstGeom>
          <a:noFill/>
        </p:spPr>
        <p:txBody>
          <a:bodyPr wrap="square" lIns="0" rIns="0" tIns="0" bIns="0" anchor="t">
            <a:spAutoFit/>
          </a:bodyPr>
          <a:lstStyle/>
          <a:p>
            <a:pPr algn="ctr">
              <a:lnSpc>
                <a:spcPct val="115000"/>
              </a:lnSpc>
            </a:pPr>
            <a:r>
              <a:rPr sz="1400" b="1" i="0">
                <a:solidFill>
                  <a:srgbClr val="0F1B3C"/>
                </a:solidFill>
                <a:latin typeface="Georgia"/>
              </a:rPr>
              <a:t>KPI RANKED BAR CHART</a:t>
            </a:r>
          </a:p>
        </p:txBody>
      </p:sp>
      <p:sp>
        <p:nvSpPr>
          <p:cNvPr id="28" name="TextBox 27"/>
          <p:cNvSpPr txBox="1"/>
          <p:nvPr/>
        </p:nvSpPr>
        <p:spPr>
          <a:xfrm>
            <a:off x="6766560" y="4434839"/>
            <a:ext cx="4526280" cy="731520"/>
          </a:xfrm>
          <a:prstGeom prst="rect">
            <a:avLst/>
          </a:prstGeom>
          <a:noFill/>
        </p:spPr>
        <p:txBody>
          <a:bodyPr wrap="square" lIns="0" rIns="0" tIns="0" bIns="0" anchor="ctr">
            <a:spAutoFit/>
          </a:bodyPr>
          <a:lstStyle/>
          <a:p>
            <a:pPr algn="ctr">
              <a:lnSpc>
                <a:spcPct val="130000"/>
              </a:lnSpc>
            </a:pPr>
            <a:r>
              <a:rPr sz="1100" b="0" i="1">
                <a:solidFill>
                  <a:srgbClr val="6B6B6B"/>
                </a:solidFill>
                <a:latin typeface="Calibri"/>
              </a:rPr>
              <a:t>Four bars per county — normalized KPI scores
with proxy-flag indicators.</a:t>
            </a:r>
          </a:p>
        </p:txBody>
      </p:sp>
      <p:sp>
        <p:nvSpPr>
          <p:cNvPr id="29" name="Rectangle 28"/>
          <p:cNvSpPr/>
          <p:nvPr/>
        </p:nvSpPr>
        <p:spPr>
          <a:xfrm>
            <a:off x="685800" y="4617720"/>
            <a:ext cx="5486400" cy="1783080"/>
          </a:xfrm>
          <a:prstGeom prst="rect">
            <a:avLst/>
          </a:prstGeom>
          <a:solidFill>
            <a:srgbClr val="F7F4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68680" y="4754880"/>
            <a:ext cx="5212080" cy="320040"/>
          </a:xfrm>
          <a:prstGeom prst="rect">
            <a:avLst/>
          </a:prstGeom>
          <a:noFill/>
        </p:spPr>
        <p:txBody>
          <a:bodyPr wrap="square" lIns="0" rIns="0" tIns="0" bIns="0" anchor="t">
            <a:spAutoFit/>
          </a:bodyPr>
          <a:lstStyle/>
          <a:p>
            <a:pPr algn="l">
              <a:lnSpc>
                <a:spcPct val="115000"/>
              </a:lnSpc>
            </a:pPr>
            <a:r>
              <a:rPr sz="1100" b="1" i="0">
                <a:solidFill>
                  <a:srgbClr val="5E3A87"/>
                </a:solidFill>
                <a:latin typeface="Calibri"/>
              </a:rPr>
              <a:t>COUNTY PATTERNS</a:t>
            </a:r>
          </a:p>
        </p:txBody>
      </p:sp>
      <p:sp>
        <p:nvSpPr>
          <p:cNvPr id="31" name="TextBox 30"/>
          <p:cNvSpPr txBox="1"/>
          <p:nvPr/>
        </p:nvSpPr>
        <p:spPr>
          <a:xfrm>
            <a:off x="868680" y="5120640"/>
            <a:ext cx="5212080" cy="1188720"/>
          </a:xfrm>
          <a:prstGeom prst="rect">
            <a:avLst/>
          </a:prstGeom>
          <a:noFill/>
        </p:spPr>
        <p:txBody>
          <a:bodyPr wrap="square" lIns="0" rIns="0" tIns="0" bIns="0">
            <a:spAutoFit/>
          </a:bodyPr>
          <a:lstStyle/>
          <a:p>
            <a:pPr algn="l">
              <a:lnSpc>
                <a:spcPct val="130000"/>
              </a:lnSpc>
              <a:spcAft>
                <a:spcPts val="400"/>
              </a:spcAft>
            </a:pPr>
            <a:r>
              <a:rPr sz="1100" b="1">
                <a:solidFill>
                  <a:srgbClr val="5E3A87"/>
                </a:solidFill>
                <a:latin typeface="Calibri"/>
              </a:rPr>
              <a:t>▪   </a:t>
            </a:r>
            <a:r>
              <a:rPr sz="1100" b="0">
                <a:solidFill>
                  <a:srgbClr val="1A1A1A"/>
                </a:solidFill>
                <a:latin typeface="Calibri"/>
              </a:rPr>
              <a:t>Most fragile domain — three of four KPIs currently deferred.</a:t>
            </a:r>
          </a:p>
          <a:p>
            <a:pPr algn="l">
              <a:lnSpc>
                <a:spcPct val="130000"/>
              </a:lnSpc>
              <a:spcAft>
                <a:spcPts val="400"/>
              </a:spcAft>
            </a:pPr>
            <a:r>
              <a:rPr sz="1100" b="1">
                <a:solidFill>
                  <a:srgbClr val="5E3A87"/>
                </a:solidFill>
                <a:latin typeface="Calibri"/>
              </a:rPr>
              <a:t>▪   </a:t>
            </a:r>
            <a:r>
              <a:rPr sz="1100" b="0">
                <a:solidFill>
                  <a:srgbClr val="1A1A1A"/>
                </a:solidFill>
                <a:latin typeface="Calibri"/>
              </a:rPr>
              <a:t>Disability rating lands via state broadcast when NCVAS labels align.</a:t>
            </a:r>
          </a:p>
          <a:p>
            <a:pPr algn="l">
              <a:lnSpc>
                <a:spcPct val="130000"/>
              </a:lnSpc>
              <a:spcAft>
                <a:spcPts val="400"/>
              </a:spcAft>
            </a:pPr>
            <a:r>
              <a:rPr sz="1100" b="1">
                <a:solidFill>
                  <a:srgbClr val="5E3A87"/>
                </a:solidFill>
                <a:latin typeface="Calibri"/>
              </a:rPr>
              <a:t>▪   </a:t>
            </a:r>
            <a:r>
              <a:rPr sz="1100" b="0">
                <a:solidFill>
                  <a:srgbClr val="1A1A1A"/>
                </a:solidFill>
                <a:latin typeface="Calibri"/>
              </a:rPr>
              <a:t>No public county-grain benefits dataset — back-fill is the path.</a:t>
            </a:r>
          </a:p>
          <a:p>
            <a:pPr algn="l">
              <a:lnSpc>
                <a:spcPct val="130000"/>
              </a:lnSpc>
              <a:spcAft>
                <a:spcPts val="400"/>
              </a:spcAft>
            </a:pPr>
            <a:r>
              <a:rPr sz="1100" b="1">
                <a:solidFill>
                  <a:srgbClr val="5E3A87"/>
                </a:solidFill>
                <a:latin typeface="Calibri"/>
              </a:rPr>
              <a:t>▪   </a:t>
            </a:r>
            <a:r>
              <a:rPr sz="1100" b="0">
                <a:solidFill>
                  <a:srgbClr val="1A1A1A"/>
                </a:solidFill>
                <a:latin typeface="Calibri"/>
              </a:rPr>
              <a:t>DOL VETS portal requires scraping; direct API unavailable.</a:t>
            </a:r>
          </a:p>
        </p:txBody>
      </p:sp>
      <p:sp>
        <p:nvSpPr>
          <p:cNvPr id="32" name="TextBox 31"/>
          <p:cNvSpPr txBox="1"/>
          <p:nvPr/>
        </p:nvSpPr>
        <p:spPr>
          <a:xfrm>
            <a:off x="457200" y="6510528"/>
            <a:ext cx="11247120" cy="274320"/>
          </a:xfrm>
          <a:prstGeom prst="rect">
            <a:avLst/>
          </a:prstGeom>
          <a:noFill/>
        </p:spPr>
        <p:txBody>
          <a:bodyPr wrap="square" lIns="0" rIns="0" tIns="0" bIns="0" anchor="t">
            <a:spAutoFit/>
          </a:bodyPr>
          <a:lstStyle/>
          <a:p>
            <a:pPr algn="l">
              <a:lnSpc>
                <a:spcPct val="115000"/>
              </a:lnSpc>
            </a:pPr>
            <a:r>
              <a:rPr sz="900" b="0" i="0">
                <a:solidFill>
                  <a:srgbClr val="6B6B6B"/>
                </a:solidFill>
                <a:latin typeface="Calibri"/>
              </a:rPr>
              <a:t>VRSI 2026.1 | Domain: Benefits Access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