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C3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338560" y="457200"/>
            <a:ext cx="411480" cy="7315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86032" y="457200"/>
            <a:ext cx="73152" cy="457200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8288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LEADERSHIP CASE STUDY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228600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Workforce Stability Among</a:t>
            </a:r>
            <a:endParaRPr lang="en-US" sz="48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Post-9/11 Veterans</a:t>
            </a:r>
            <a:endParaRPr lang="en-US" sz="4800" dirty="0"/>
          </a:p>
        </p:txBody>
      </p:sp>
      <p:sp>
        <p:nvSpPr>
          <p:cNvPr id="6" name="Shape 4"/>
          <p:cNvSpPr/>
          <p:nvPr/>
        </p:nvSpPr>
        <p:spPr>
          <a:xfrm>
            <a:off x="640080" y="4297680"/>
            <a:ext cx="548640" cy="54864"/>
          </a:xfrm>
          <a:prstGeom prst="rect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44348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integrated evidence program built across federal data sources — ACS PUMS, BLS LAUS, BEA Regional, VA NCVAS — under Six Sigma DMAIC and military After-Action Review discipline.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59436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Patrick Neil Bradley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62636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Founder, Legends' Return Foundation  ·  Program Manager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0" y="62636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B0B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Charter v1.0  ·  Kickoff 2026-04-16  ·  Build v0.16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07  ·  RESULT 02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Severe disability rating concentration is geographically uneven.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pic>
        <p:nvPicPr>
          <p:cNvPr id="5" name="Image 0" descr="/sessions/happy-funny-franklin/mnt/Patrick Website/assets/h_severe_drat_share_by_stat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91640"/>
            <a:ext cx="7772400" cy="46634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595360" y="1691640"/>
            <a:ext cx="3200400" cy="46634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778240" y="1828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READ-OUT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778240" y="2194560"/>
            <a:ext cx="29260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Severe service-connected disability share (DRAT) clusters in certain states — a function of base presence, post-service migration, and VA enrollment intensity.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778240" y="420624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USE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778240" y="452628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 coalitions in concentration states can target workplace accommodations and VR&amp;E partnerships with the highest expected return.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10 of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08  ·  MODELING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Feature importance, with a transparent ceiling.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pic>
        <p:nvPicPr>
          <p:cNvPr id="5" name="Image 0" descr="/sessions/happy-funny-franklin/mnt/Patrick Website/assets/feature_importanc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91640"/>
            <a:ext cx="7772400" cy="44348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595360" y="1691640"/>
            <a:ext cx="3200400" cy="4663440"/>
          </a:xfrm>
          <a:prstGeom prst="rect">
            <a:avLst/>
          </a:prstGeom>
          <a:solidFill>
            <a:srgbClr val="FDECEA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778240" y="1828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 HONESTY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778240" y="2148840"/>
            <a:ext cx="2926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Test AUC: 0.566</a:t>
            </a:r>
            <a:endParaRPr lang="en-US" sz="1400" dirty="0"/>
          </a:p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Validation AUC: 0.561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778240" y="292608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222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Flat by design.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778240" y="3291840"/>
            <a:ext cx="292608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retention outcome is synthetic — built from cross-sectional ACS panels rather than observed longitudinal transitions. The model card §4a discloses this ceiling openly. Feature importances remain interpretable; predicted probabilities are illustrative only.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11 of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09  ·  RISK MANAGEMENT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risks. Each mitigated explicitly.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691640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88720" y="169164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309360" y="169164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LIKELIHOOD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498080" y="16916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503920" y="169164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MITIGATION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2011680"/>
            <a:ext cx="11247120" cy="18288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19456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88720" y="219456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Synthetic retention outcome read as a real prediction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309360" y="228600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498080" y="228600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503920" y="219456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card §4a; case-study language emphasizes "illustrative" throughout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8640" y="2907792"/>
            <a:ext cx="11247120" cy="9144"/>
          </a:xfrm>
          <a:prstGeom prst="rect">
            <a:avLst/>
          </a:prstGeom>
          <a:solidFill>
            <a:srgbClr val="E2DBC8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97180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R2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88720" y="297180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Tier-2 OCCP crosswalk unavailable; composites collinear with SOC dummies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309360" y="306324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498080" y="306324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03920" y="2971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collinearity; Phase 7 deferred, not cancelled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8640" y="3685032"/>
            <a:ext cx="11247120" cy="9144"/>
          </a:xfrm>
          <a:prstGeom prst="rect">
            <a:avLst/>
          </a:prstGeom>
          <a:solidFill>
            <a:srgbClr val="E2DBC8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74904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R3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188720" y="3749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 API restrictions block reproducibility for outside reviewers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309360" y="384048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498080" y="38404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503920" y="374904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runs cleanly on local Python; .env template documented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48640" y="4462272"/>
            <a:ext cx="11247120" cy="9144"/>
          </a:xfrm>
          <a:prstGeom prst="rect">
            <a:avLst/>
          </a:prstGeom>
          <a:solidFill>
            <a:srgbClr val="E2DBC8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452628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R4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188720" y="452628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inconsistency across case study, model card, and explorer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309360" y="461772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498080" y="46177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503920" y="452628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design spec; consolidation pass scheduled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48640" y="5239512"/>
            <a:ext cx="11247120" cy="9144"/>
          </a:xfrm>
          <a:prstGeom prst="rect">
            <a:avLst/>
          </a:prstGeom>
          <a:solidFill>
            <a:srgbClr val="E2DBC8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8640" y="530352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R5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188720" y="530352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questions lived-experience legitimacy of cohort framing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309360" y="5394960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7498080" y="53949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503920" y="530352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Lived-experience reviewer: Army 11C, post-9/11 — is the PM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12 of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10  ·  AFTER-ACTION REVIEW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I'd do differently — preview of the formal AAR.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548640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73152" cy="4572000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SUSTAINS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2377440"/>
            <a:ext cx="50292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build-log discipline — every ingest, join, and refit auditable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Synthetic-target honesty disclosed at charter, not after results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Founder-operator framing — disclosed openly, not obscured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phase plan: v0.1 → v0.16 in 26 days without scope drift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Lived-experience review embedded in the PM role, not a sign-off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63640" y="1783080"/>
            <a:ext cx="548640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63640" y="1783080"/>
            <a:ext cx="73152" cy="4572000"/>
          </a:xfrm>
          <a:prstGeom prst="rect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1920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583680" y="2377440"/>
            <a:ext cx="50292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Tier-2 SOC crosswalk before Phase 4 — not after Phase 6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AAR PDF in parallel with the model card, not after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 brand styling across case study, model card, explorer earlier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Time-box exploratory figures — Phase 4a yielded 30; 8 was enough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the deck as an artifact from kickoff, not as a retrospective add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13 of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3C3B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640080"/>
            <a:ext cx="548640" cy="54864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40080" y="777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500" kern="0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LEADERSHIP IN PRACTICE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10972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Mission, command, evidence,</a:t>
            </a:r>
            <a:endParaRPr lang="en-US" sz="42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after-action.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640080" y="329184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program demonstrates the operating discipline I bring to every project I run: a clear commander's intent, a chartered scope, an evidence-based execution loop, transparent risk management, and a formal After-Action Review at close. Methodology base: Six Sigma DMAIC, military AAR, and mission-command leadership translated to civilian execution.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5212080"/>
            <a:ext cx="10972800" cy="18288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5349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ARTIFACTS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40080" y="56235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 ·  Model card  ·  Interactive explorer  ·  Project Charter  ·  Risk Register  ·  AAR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598932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patrick@patrickneilbradley.com  ·  PatrickNeilBradley.com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founder-operated R&amp;D program, chartered to build defensible evidence on veteran workforce stability.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74520"/>
            <a:ext cx="2560320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9659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SOURCES INTEGRATED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85800" y="22860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85800" y="3200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ACS · BLS · BEA · VA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91840" y="1874520"/>
            <a:ext cx="2560320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29000" y="19659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POST-9/11 COHORT ROWS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429000" y="22860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184k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429000" y="3200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2019, 2021, 2022, 2023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035040" y="1874520"/>
            <a:ext cx="2560320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72200" y="19659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ITERATIONS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172200" y="22860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v0.1 → v0.16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6172200" y="3200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days; build-log discipline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8778240" y="1874520"/>
            <a:ext cx="2560320" cy="16916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915400" y="19659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ARTIFACTS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915400" y="228600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8915400" y="32004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· Model card · Explorer · Charter · AAR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48640" y="3931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2223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Mission delivered.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48640" y="4389120"/>
            <a:ext cx="109728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federal data sources integrated into a single state-year analytic panel. Cohort funnel documented row-by-row. An illustrative logit retention model published with a transparent model card disclosing a synthetic-target ceiling. Case study, model card, and interactive explorer live on PatrickNeilBradley.com — all reproducible from a single config and a public build log.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2 of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01  ·  PROBLEM &amp; MISSION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Commander's Intent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2103120"/>
            <a:ext cx="5303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Post-9/11 veterans separate into a labor market that inconsistently translates military experience into stable civilian employment.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data exists — ACS PUMS, BLS LAUS, BEA Regional, VA NCVAS — but is rarely integrated into a single analytical view that policymakers, employer coalitions, and veteran-services organizations can act on.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309360" y="1783080"/>
            <a:ext cx="45720" cy="3566160"/>
          </a:xfrm>
          <a:prstGeom prst="rect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0" y="178308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MISSION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92240" y="2103120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600" i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Produce an integrated, reproducible analytical evidence base describing post-9/11 veteran workforce stability across geography, disability, occupation, and time — and publish it under a methodology any qualified analyst can audit.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92240" y="3977640"/>
            <a:ext cx="5212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state: a public case study, a reusable pipeline, an illustrative retention model with a transparent model card, and an interactive explorer — delivered to a standard that withstands scrutiny from a federal program office, an employer coalition, or an academic reviewer.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3 of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02  ·  OBJECTIVES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objectives, each with an auditable success criterion.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91640"/>
            <a:ext cx="640080" cy="6400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1673352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Integrate four federal data sources at PUMA/state/sector level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205740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Success: All four sources joined, validated, and version-controlled by v0.10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1247120" y="169164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548640" y="2624328"/>
            <a:ext cx="640080" cy="6400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243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6060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Characterize the post-9/11 cohort on geography, disability, and labor-force outcomes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71600" y="2990088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Success: Reproducible cohort funnel with row-count tolerances at every step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247120" y="2624328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48640" y="3557016"/>
            <a:ext cx="640080" cy="6400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3557016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371600" y="3538728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an illustrative retention model with a transparent ceiling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371600" y="3922776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Success: Model card with AUC, calibration, limitations, and §4a on synthetic-target effects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1247120" y="3557016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548640" y="4489704"/>
            <a:ext cx="640080" cy="6400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448970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371600" y="4471416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Publish a case study, model card, and interactive explorer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71600" y="4855464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Success: All three artifacts live on PatrickNeilBradley.com with build-log references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1247120" y="4489704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548640" y="5422392"/>
            <a:ext cx="640080" cy="6400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5422392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371600" y="5404104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Maintain build discipline across the program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71600" y="5788152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Success: Build log appended for every ingest, join, and model refit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247120" y="5422392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4 of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03  ·  SCOPE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this program does — and what it deliberately does not.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37360"/>
            <a:ext cx="548640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37360"/>
            <a:ext cx="73152" cy="4572000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874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IN-SCOPE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2331720"/>
            <a:ext cx="50292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ACS PUMS 2019, 2021, 2022, 2023 (2020 unavailable — COVID)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BLS LAUS, BEA Regional, VA NCVAS as joinable context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Post-9/11 cohort: MLPA = 1, ages 22–64, U.S. states + DC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O*NET Work Context composites (Phase 6 add)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logit retention model with O*NET composites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■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case study, model card, and interactive explorer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6263640" y="1737360"/>
            <a:ext cx="548640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263640" y="1737360"/>
            <a:ext cx="73152" cy="4572000"/>
          </a:xfrm>
          <a:prstGeom prst="rect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1874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OUT-OF-SCOPE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583680" y="2331720"/>
            <a:ext cx="50292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Pre-9/11 era veterans (descriptive only, not modeled)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Active-duty service members (filtered via ESR codes)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Causal inference on policy interventions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Individual-level identification or PII (public microdata only)</a:t>
            </a:r>
            <a:endParaRPr lang="en-US" sz="1200" dirty="0"/>
          </a:p>
          <a:p>
            <a:pPr marL="342900" indent="-342900">
              <a:spcAft>
                <a:spcPts val="1000"/>
              </a:spcAft>
              <a:buSzPct val="100000"/>
              <a:buChar char="□"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Predictions about any named employer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5 of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04  ·  STAKEHOLDERS &amp; GOVERNANCE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stakeholders. One governance rhythm.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6858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68580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DB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28600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Legends' Return Foundation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254203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Sponsor (founder-operated, DV-owned LLC)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907792"/>
            <a:ext cx="68580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DBC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99923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Post-9/11 veterans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255264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 beneficiaries (lived-experience reviewer)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621024"/>
            <a:ext cx="68580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DBC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3712464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Veteran services orgs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31520" y="3968496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Downstream consumers of findings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4334256"/>
            <a:ext cx="68580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DBC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4425696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Employer coalitions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31520" y="4681728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Hiring and retention insight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5047488"/>
            <a:ext cx="68580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2DBC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5138928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Federal data stewards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31520" y="5394960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integrity, citation, public-use terms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680960" y="178308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CADENCE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680960" y="2194560"/>
            <a:ext cx="109728" cy="822960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55280" y="22402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07D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DAILY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955280" y="25146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Build-log entry for every ingest, join, or refit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680960" y="3108960"/>
            <a:ext cx="109728" cy="822960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955280" y="31546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07D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WEEKLY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955280" y="34290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Manager review: risks, AUC trajectory, blockers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7680960" y="4023360"/>
            <a:ext cx="109728" cy="822960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955280" y="40690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07D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PHASE GATE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955280" y="43434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decision log with rationale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680960" y="4937760"/>
            <a:ext cx="109728" cy="822960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55280" y="498348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A07D2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CLOSE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7955280" y="525780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Formal After-Action Review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6 of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05  ·  PHASE PLAN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scaffold to v0.16 in twenty-six days.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657600"/>
            <a:ext cx="10972800" cy="36576"/>
          </a:xfrm>
          <a:prstGeom prst="rect">
            <a:avLst/>
          </a:prstGeom>
          <a:solidFill>
            <a:srgbClr val="E2DBC8"/>
          </a:solidFill>
          <a:ln w="12700">
            <a:solidFill>
              <a:srgbClr val="E2DB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675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Scaffold + ACS PUMS ingest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75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16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5328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0391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0391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ACS pull (all years/states)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0391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16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9044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107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107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BLS / BEA / VA joins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107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17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2760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823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823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Modeling prep, baseline logit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7823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18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6476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1539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1539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card + case study draft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1539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19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8019288" y="3511296"/>
            <a:ext cx="329184" cy="329184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5255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6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5255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O*NET composites (v0.16)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55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C3B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Apr 20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9390888" y="3511296"/>
            <a:ext cx="329184" cy="329184"/>
          </a:xfrm>
          <a:prstGeom prst="ellipse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8971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7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8971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Tier-2 SOC crosswalk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8971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B2223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Blocked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0762488" y="3511296"/>
            <a:ext cx="329184" cy="329184"/>
          </a:xfrm>
          <a:prstGeom prst="ellipse">
            <a:avLst/>
          </a:prstGeom>
          <a:solidFill>
            <a:srgbClr val="5C5C6E"/>
          </a:solidFill>
          <a:ln w="12700">
            <a:solidFill>
              <a:srgbClr val="5C5C6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0268712" y="201168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8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10268712" y="2331720"/>
            <a:ext cx="1316736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launch + blog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0268712" y="4023360"/>
            <a:ext cx="13167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5C5C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Pending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40080" y="5303520"/>
            <a:ext cx="182880" cy="182880"/>
          </a:xfrm>
          <a:prstGeom prst="ellipse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68680" y="524865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286000" y="5303520"/>
            <a:ext cx="182880" cy="182880"/>
          </a:xfrm>
          <a:prstGeom prst="ellipse">
            <a:avLst/>
          </a:prstGeom>
          <a:solidFill>
            <a:srgbClr val="B22234"/>
          </a:solidFill>
          <a:ln w="12700">
            <a:solidFill>
              <a:srgbClr val="B2223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5248656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Blocked (Tier-2 SOC access)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760720" y="5303520"/>
            <a:ext cx="182880" cy="182880"/>
          </a:xfrm>
          <a:prstGeom prst="ellipse">
            <a:avLst/>
          </a:prstGeom>
          <a:solidFill>
            <a:srgbClr val="5C5C6E"/>
          </a:solidFill>
          <a:ln w="12700">
            <a:solidFill>
              <a:srgbClr val="5C5C6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989320" y="524865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548640" y="57607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7 is intentionally deferred, not cancelled. The Tier-2 OCCP → 8-digit SOC crosswalk is required for clean composite identification but is blocked outside the program's allowlist. Documented as a known constraint in the model card and the AAR.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7 of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06  ·  DATA ARCHITECTURE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public sources. One state-year analytic panel.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265176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2651760" cy="73152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ACS PUMS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13232" y="2377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7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 Community Survey microdata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13232" y="27432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 cohort, demographics, disability, occupation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83280" y="1828800"/>
            <a:ext cx="265176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83280" y="1828800"/>
            <a:ext cx="2651760" cy="73152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47872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BLS LAUS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547872" y="2377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7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Area Unemployment Statistics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547872" y="27432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labor-market context, monthly + annual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217920" y="1828800"/>
            <a:ext cx="265176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17920" y="1828800"/>
            <a:ext cx="2651760" cy="73152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82512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BEA Regional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382512" y="2377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7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Economic Accounts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382512" y="27432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income (SAINC1) and GDP (SAGDP2) context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9052560" y="1828800"/>
            <a:ext cx="2651760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52560" y="1828800"/>
            <a:ext cx="2651760" cy="73152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17152" y="19659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C3B6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 NCVAS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9217152" y="237744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A07D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Veterans Analysis &amp; Statistics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217152" y="27432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Disability ratings, VR&amp;E, vet population by state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669280" y="37947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A07D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▼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1371600" y="4297680"/>
            <a:ext cx="9418320" cy="1371600"/>
          </a:xfrm>
          <a:prstGeom prst="rect">
            <a:avLst/>
          </a:prstGeom>
          <a:solidFill>
            <a:srgbClr val="3C3B6E"/>
          </a:solidFill>
          <a:ln w="12700">
            <a:solidFill>
              <a:srgbClr val="3C3B6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71600" y="4434840"/>
            <a:ext cx="9418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400" kern="0" dirty="0">
                <a:solidFill>
                  <a:srgbClr val="C8A9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× YEAR ANALYTIC PANEL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371600" y="4754880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184k post-9/11 veteran rows × 51 states × 4 years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1371600" y="5212080"/>
            <a:ext cx="9418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Cohort-attached features + state-year context + O*NET work-context composites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48640" y="58521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Joins, missing-data rules, and synthetic-outcome construction are versioned in join_layer_spec.md and reproducible from the public build log.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8 of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4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07  ·  RESULT 01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Employment-population ratio varies sharply across states.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48640" y="1417320"/>
            <a:ext cx="10972800" cy="12802"/>
          </a:xfrm>
          <a:prstGeom prst="rect">
            <a:avLst/>
          </a:prstGeom>
          <a:solidFill>
            <a:srgbClr val="A07D2C"/>
          </a:solidFill>
          <a:ln w="12700">
            <a:solidFill>
              <a:srgbClr val="A07D2C"/>
            </a:solidFill>
            <a:prstDash val="solid"/>
          </a:ln>
        </p:spPr>
      </p:sp>
      <p:pic>
        <p:nvPicPr>
          <p:cNvPr id="5" name="Image 0" descr="/sessions/happy-funny-franklin/mnt/Patrick Website/assets/h_epr_by_state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548640" y="1691640"/>
            <a:ext cx="7772400" cy="466344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595360" y="1691640"/>
            <a:ext cx="3200400" cy="4663440"/>
          </a:xfrm>
          <a:prstGeom prst="rect">
            <a:avLst/>
          </a:prstGeom>
          <a:solidFill>
            <a:srgbClr val="FFFFFF"/>
          </a:solidFill>
          <a:ln w="9525">
            <a:solidFill>
              <a:srgbClr val="E2DBC8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778240" y="182880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3C3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READ-OUT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778240" y="219456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Post-9/11 veterans show meaningful state-to-state variation in employment-population ratio — a stability signal the model uses as an anchor variable.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778240" y="3931920"/>
            <a:ext cx="2926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B222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778240" y="4251960"/>
            <a:ext cx="29260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D3D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Geographic dispersion is one of the few signals that survives the synthetic-target ceiling discussed in Chapter 9.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57200" y="6537960"/>
            <a:ext cx="112772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5C5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Workforce Stability Program  ·  Patrick Neil Bradley  ·  Slide 9 of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Legends' Return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Workforce Stability Among Post-9/11 Veterans</dc:title>
  <dc:subject>Program Leadership Case Study Deck</dc:subject>
  <dc:creator>Patrick Neil Bradley</dc:creator>
  <cp:lastModifiedBy>Patrick Neil Bradley</cp:lastModifiedBy>
  <cp:revision>1</cp:revision>
  <dcterms:created xsi:type="dcterms:W3CDTF">2026-05-13T02:54:14Z</dcterms:created>
  <dcterms:modified xsi:type="dcterms:W3CDTF">2026-05-13T02:54:14Z</dcterms:modified>
</cp:coreProperties>
</file>