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col"/>
        <c:grouping val="clustered"/>
        <c:ser>
          <c:idx val="0"/>
          <c:order val="0"/>
          <c:tx>
            <c:strRef>
              <c:f>Sheet1!$B$1</c:f>
              <c:strCache>
                <c:ptCount val="1"/>
                <c:pt idx="0">
                  <c:v>Unemployment rate (2023)</c:v>
                </c:pt>
              </c:strCache>
            </c:strRef>
          </c:tx>
          <c:cat>
            <c:strRef>
              <c:f>Sheet1!$A$2:$A$5</c:f>
              <c:strCache>
                <c:ptCount val="4"/>
                <c:pt idx="0">
                  <c:v>All Veterans
(Headline)</c:v>
                </c:pt>
                <c:pt idx="1">
                  <c:v>Nonveterans
(Benchmark)</c:v>
                </c:pt>
                <c:pt idx="2">
                  <c:v>GWOT Veterans</c:v>
                </c:pt>
                <c:pt idx="3">
                  <c:v>GWOT Vets
with Disability</c:v>
                </c:pt>
              </c:strCache>
            </c:strRef>
          </c:cat>
          <c:val>
            <c:numRef>
              <c:f>Sheet1!$B$2:$B$5</c:f>
              <c:numCache>
                <c:formatCode>General</c:formatCode>
                <c:ptCount val="4"/>
                <c:pt idx="0">
                  <c:v>0.028</c:v>
                </c:pt>
                <c:pt idx="1">
                  <c:v>0.036</c:v>
                </c:pt>
                <c:pt idx="2">
                  <c:v>0.033</c:v>
                </c:pt>
                <c:pt idx="3">
                  <c:v>0.064</c:v>
                </c:pt>
              </c:numCache>
            </c:numRef>
          </c:val>
          <c:dPt>
            <c:idx val="0"/>
            <c:invertIfNegative val="0"/>
            <c:bubble3D val="0"/>
            <c:spPr>
              <a:solidFill>
                <a:srgbClr val="1B3A6B"/>
              </a:solidFill>
            </c:spPr>
          </c:dPt>
          <c:dPt>
            <c:idx val="1"/>
            <c:invertIfNegative val="0"/>
            <c:bubble3D val="0"/>
            <c:spPr>
              <a:solidFill>
                <a:srgbClr val="7F8FA6"/>
              </a:solidFill>
            </c:spPr>
          </c:dPt>
          <c:dPt>
            <c:idx val="2"/>
            <c:invertIfNegative val="0"/>
            <c:bubble3D val="0"/>
            <c:spPr>
              <a:solidFill>
                <a:srgbClr val="C8A951"/>
              </a:solidFill>
            </c:spPr>
          </c:dPt>
          <c:dPt>
            <c:idx val="3"/>
            <c:invertIfNegative val="0"/>
            <c:bubble3D val="0"/>
            <c:spPr>
              <a:solidFill>
                <a:srgbClr val="C0392B"/>
              </a:solidFill>
            </c:spPr>
          </c:dPt>
        </c:ser>
        <c:dLbls>
          <c:numFmt formatCode="0.0%" sourceLinked="0"/>
          <c:txPr>
            <a:bodyPr/>
            <a:lstStyle/>
            <a:p>
              <a:pPr>
                <a:defRPr sz="1200" b="1">
                  <a:latin typeface="Arial"/>
                </a:defRPr>
              </a:pPr>
            </a:p>
          </c:txPr>
          <c:dLblPos val="outEnd"/>
          <c:showLegendKey val="0"/>
          <c:showVal val="1"/>
          <c:showCatName val="0"/>
          <c:showSerName val="0"/>
          <c:showPercent val="0"/>
          <c:showBubbleSize val="0"/>
          <c:showLeaderLines val="1"/>
        </c:dLbls>
        <c:axId val="-2068027336"/>
        <c:axId val="-2113994440"/>
      </c:barChart>
      <c:catAx>
        <c:axId val="-2068027336"/>
        <c:scaling>
          <c:orientation val="minMax"/>
        </c:scaling>
        <c:delete val="0"/>
        <c:axPos val="b"/>
        <c:majorTickMark val="out"/>
        <c:minorTickMark val="none"/>
        <c:tickLblPos val="nextTo"/>
        <c:txPr>
          <a:bodyPr/>
          <a:lstStyle/>
          <a:p>
            <a:pPr>
              <a:defRPr sz="1100">
                <a:latin typeface="Arial"/>
              </a:defRPr>
            </a:pPr>
          </a:p>
        </c:txPr>
        <c:crossAx val="-2113994440"/>
        <c:crosses val="autoZero"/>
        <c:auto val="1"/>
        <c:lblAlgn val="ctr"/>
        <c:lblOffset val="100"/>
        <c:noMultiLvlLbl val="0"/>
      </c:catAx>
      <c:valAx>
        <c:axId val="-2113994440"/>
        <c:scaling>
          <c:max val="0.08"/>
          <c:min val="0.0"/>
        </c:scaling>
        <c:delete val="0"/>
        <c:axPos val="l"/>
        <c:majorGridlines/>
        <c:numFmt formatCode="0.0%" sourceLinked="0"/>
        <c:majorTickMark val="out"/>
        <c:minorTickMark val="none"/>
        <c:tickLblPos val="nextTo"/>
        <c:txPr>
          <a:bodyPr/>
          <a:lstStyle/>
          <a:p>
            <a:pPr>
              <a:defRPr sz="1100">
                <a:latin typeface="Arial"/>
              </a:defRPr>
            </a:pPr>
          </a:p>
        </c:txPr>
        <c:crossAx val="-2068027336"/>
        <c:crosses val="autoZero"/>
      </c:valAx>
    </c:plotArea>
    <c:dispBlanksAs val="gap"/>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col"/>
        <c:grouping val="clustered"/>
        <c:ser>
          <c:idx val="0"/>
          <c:order val="0"/>
          <c:tx>
            <c:strRef>
              <c:f>Sheet1!$B$1</c:f>
              <c:strCache>
                <c:ptCount val="1"/>
                <c:pt idx="0">
                  <c:v>Veteran</c:v>
                </c:pt>
              </c:strCache>
            </c:strRef>
          </c:tx>
          <c:spPr>
            <a:solidFill>
              <a:srgbClr val="C8A951"/>
            </a:solidFill>
          </c:spPr>
          <c:cat>
            <c:strRef>
              <c:f>Sheet1!$A$2:$A$5</c:f>
              <c:strCache>
                <c:ptCount val="4"/>
                <c:pt idx="0">
                  <c:v>18–24</c:v>
                </c:pt>
                <c:pt idx="1">
                  <c:v>25–34</c:v>
                </c:pt>
                <c:pt idx="2">
                  <c:v>35–54</c:v>
                </c:pt>
                <c:pt idx="3">
                  <c:v>55+</c:v>
                </c:pt>
              </c:strCache>
            </c:strRef>
          </c:cat>
          <c:val>
            <c:numRef>
              <c:f>Sheet1!$B$2:$B$5</c:f>
              <c:numCache>
                <c:formatCode>General</c:formatCode>
                <c:ptCount val="4"/>
                <c:pt idx="0">
                  <c:v>0.072</c:v>
                </c:pt>
                <c:pt idx="1">
                  <c:v>0.033</c:v>
                </c:pt>
                <c:pt idx="2">
                  <c:v>0.021</c:v>
                </c:pt>
                <c:pt idx="3">
                  <c:v>0.023</c:v>
                </c:pt>
              </c:numCache>
            </c:numRef>
          </c:val>
        </c:ser>
        <c:ser>
          <c:idx val="1"/>
          <c:order val="1"/>
          <c:tx>
            <c:strRef>
              <c:f>Sheet1!$C$1</c:f>
              <c:strCache>
                <c:ptCount val="1"/>
                <c:pt idx="0">
                  <c:v>Nonveteran</c:v>
                </c:pt>
              </c:strCache>
            </c:strRef>
          </c:tx>
          <c:spPr>
            <a:solidFill>
              <a:srgbClr val="1B3A6B"/>
            </a:solidFill>
          </c:spPr>
          <c:cat>
            <c:strRef>
              <c:f>Sheet1!$A$2:$A$5</c:f>
              <c:strCache>
                <c:ptCount val="4"/>
                <c:pt idx="0">
                  <c:v>18–24</c:v>
                </c:pt>
                <c:pt idx="1">
                  <c:v>25–34</c:v>
                </c:pt>
                <c:pt idx="2">
                  <c:v>35–54</c:v>
                </c:pt>
                <c:pt idx="3">
                  <c:v>55+</c:v>
                </c:pt>
              </c:strCache>
            </c:strRef>
          </c:cat>
          <c:val>
            <c:numRef>
              <c:f>Sheet1!$C$2:$C$5</c:f>
              <c:numCache>
                <c:formatCode>General</c:formatCode>
                <c:ptCount val="4"/>
                <c:pt idx="0">
                  <c:v>0.07</c:v>
                </c:pt>
                <c:pt idx="1">
                  <c:v>0.034</c:v>
                </c:pt>
                <c:pt idx="2">
                  <c:v>0.027</c:v>
                </c:pt>
                <c:pt idx="3">
                  <c:v>0.028</c:v>
                </c:pt>
              </c:numCache>
            </c:numRef>
          </c:val>
        </c:ser>
        <c:dLbls>
          <c:numFmt formatCode="0.0%" sourceLinked="0"/>
          <c:txPr>
            <a:bodyPr/>
            <a:lstStyle/>
            <a:p>
              <a:pPr>
                <a:defRPr sz="1000">
                  <a:latin typeface="Arial"/>
                </a:defRPr>
              </a:pPr>
            </a:p>
          </c:txPr>
          <c:dLblPos val="outEnd"/>
          <c:showLegendKey val="0"/>
          <c:showVal val="1"/>
          <c:showCatName val="0"/>
          <c:showSerName val="0"/>
          <c:showPercent val="0"/>
          <c:showBubbleSize val="0"/>
          <c:showLeaderLines val="1"/>
        </c:dLbls>
        <c:axId val="-2068027336"/>
        <c:axId val="-2113994440"/>
      </c:barChart>
      <c:catAx>
        <c:axId val="-2068027336"/>
        <c:scaling>
          <c:orientation val="minMax"/>
        </c:scaling>
        <c:delete val="0"/>
        <c:axPos val="b"/>
        <c:majorTickMark val="out"/>
        <c:minorTickMark val="none"/>
        <c:tickLblPos val="nextTo"/>
        <c:txPr>
          <a:bodyPr/>
          <a:lstStyle/>
          <a:p>
            <a:pPr>
              <a:defRPr sz="1100">
                <a:latin typeface="Arial"/>
              </a:defRPr>
            </a:pPr>
          </a:p>
        </c:txPr>
        <c:crossAx val="-2113994440"/>
        <c:crosses val="autoZero"/>
        <c:auto val="1"/>
        <c:lblAlgn val="ctr"/>
        <c:lblOffset val="100"/>
        <c:noMultiLvlLbl val="0"/>
      </c:catAx>
      <c:valAx>
        <c:axId val="-2113994440"/>
        <c:scaling/>
        <c:delete val="0"/>
        <c:axPos val="l"/>
        <c:majorGridlines/>
        <c:numFmt formatCode="0.0%" sourceLinked="0"/>
        <c:majorTickMark val="out"/>
        <c:minorTickMark val="none"/>
        <c:tickLblPos val="nextTo"/>
        <c:txPr>
          <a:bodyPr/>
          <a:lstStyle/>
          <a:p>
            <a:pPr>
              <a:defRPr sz="1100">
                <a:latin typeface="Arial"/>
              </a:defRPr>
            </a:pPr>
          </a:p>
        </c:txPr>
        <c:crossAx val="-2068027336"/>
        <c:crosses val="autoZero"/>
      </c:valAx>
    </c:plotArea>
    <c:legend>
      <c:legendPos val="t"/>
      <c:overlay val="0"/>
      <c:txPr>
        <a:bodyPr/>
        <a:lstStyle/>
        <a:p>
          <a:pPr>
            <a:defRPr sz="1100">
              <a:latin typeface="Arial"/>
            </a:defRPr>
          </a:pPr>
        </a:p>
      </c:txPr>
    </c:legend>
    <c:dispBlanksAs val="gap"/>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bar"/>
        <c:grouping val="clustered"/>
        <c:ser>
          <c:idx val="0"/>
          <c:order val="0"/>
          <c:tx>
            <c:strRef>
              <c:f>Sheet1!$B$1</c:f>
              <c:strCache>
                <c:ptCount val="1"/>
                <c:pt idx="0">
                  <c:v>With service-connected disability</c:v>
                </c:pt>
              </c:strCache>
            </c:strRef>
          </c:tx>
          <c:spPr>
            <a:solidFill>
              <a:srgbClr val="C0392B"/>
            </a:solidFill>
          </c:spPr>
          <c:cat>
            <c:strRef>
              <c:f>Sheet1!$A$2:$A$4</c:f>
              <c:strCache>
                <c:ptCount val="3"/>
                <c:pt idx="0">
                  <c:v>GWOT Veterans</c:v>
                </c:pt>
                <c:pt idx="1">
                  <c:v>All Veterans</c:v>
                </c:pt>
                <c:pt idx="2">
                  <c:v>Nonveterans</c:v>
                </c:pt>
              </c:strCache>
            </c:strRef>
          </c:cat>
          <c:val>
            <c:numRef>
              <c:f>Sheet1!$B$2:$B$4</c:f>
              <c:numCache>
                <c:formatCode>General</c:formatCode>
                <c:ptCount val="3"/>
                <c:pt idx="0">
                  <c:v>0.064</c:v>
                </c:pt>
                <c:pt idx="1">
                  <c:v>0.06</c:v>
                </c:pt>
                <c:pt idx="2">
                  <c:v>0.083</c:v>
                </c:pt>
              </c:numCache>
            </c:numRef>
          </c:val>
        </c:ser>
        <c:ser>
          <c:idx val="1"/>
          <c:order val="1"/>
          <c:tx>
            <c:strRef>
              <c:f>Sheet1!$C$1</c:f>
              <c:strCache>
                <c:ptCount val="1"/>
                <c:pt idx="0">
                  <c:v>Without</c:v>
                </c:pt>
              </c:strCache>
            </c:strRef>
          </c:tx>
          <c:spPr>
            <a:solidFill>
              <a:srgbClr val="1B3A6B"/>
            </a:solidFill>
          </c:spPr>
          <c:cat>
            <c:strRef>
              <c:f>Sheet1!$A$2:$A$4</c:f>
              <c:strCache>
                <c:ptCount val="3"/>
                <c:pt idx="0">
                  <c:v>GWOT Veterans</c:v>
                </c:pt>
                <c:pt idx="1">
                  <c:v>All Veterans</c:v>
                </c:pt>
                <c:pt idx="2">
                  <c:v>Nonveterans</c:v>
                </c:pt>
              </c:strCache>
            </c:strRef>
          </c:cat>
          <c:val>
            <c:numRef>
              <c:f>Sheet1!$C$2:$C$4</c:f>
              <c:numCache>
                <c:formatCode>General</c:formatCode>
                <c:ptCount val="3"/>
                <c:pt idx="0">
                  <c:v>0.04</c:v>
                </c:pt>
                <c:pt idx="1">
                  <c:v>0.033</c:v>
                </c:pt>
                <c:pt idx="2">
                  <c:v>0.04</c:v>
                </c:pt>
              </c:numCache>
            </c:numRef>
          </c:val>
        </c:ser>
        <c:dLbls>
          <c:numFmt formatCode="0.0%" sourceLinked="0"/>
          <c:txPr>
            <a:bodyPr/>
            <a:lstStyle/>
            <a:p>
              <a:pPr>
                <a:defRPr sz="1000">
                  <a:latin typeface="Arial"/>
                </a:defRPr>
              </a:pPr>
            </a:p>
          </c:txPr>
          <c:showLegendKey val="0"/>
          <c:showVal val="1"/>
          <c:showCatName val="0"/>
          <c:showSerName val="0"/>
          <c:showPercent val="0"/>
          <c:showBubbleSize val="0"/>
          <c:showLeaderLines val="1"/>
        </c:dLbls>
        <c:axId val="-2068027336"/>
        <c:axId val="-2113994440"/>
      </c:barChart>
      <c:catAx>
        <c:axId val="-2068027336"/>
        <c:scaling>
          <c:orientation val="minMax"/>
        </c:scaling>
        <c:delete val="0"/>
        <c:axPos val="l"/>
        <c:majorTickMark val="out"/>
        <c:minorTickMark val="none"/>
        <c:tickLblPos val="nextTo"/>
        <c:txPr>
          <a:bodyPr/>
          <a:lstStyle/>
          <a:p>
            <a:pPr>
              <a:defRPr sz="1100">
                <a:latin typeface="Arial"/>
              </a:defRPr>
            </a:pPr>
          </a:p>
        </c:txPr>
        <c:crossAx val="-2113994440"/>
        <c:crosses val="autoZero"/>
        <c:auto val="1"/>
        <c:lblAlgn val="ctr"/>
        <c:lblOffset val="100"/>
        <c:noMultiLvlLbl val="0"/>
      </c:catAx>
      <c:valAx>
        <c:axId val="-2113994440"/>
        <c:scaling/>
        <c:delete val="0"/>
        <c:axPos val="b"/>
        <c:majorGridlines/>
        <c:numFmt formatCode="0.0%" sourceLinked="0"/>
        <c:majorTickMark val="out"/>
        <c:minorTickMark val="none"/>
        <c:tickLblPos val="nextTo"/>
        <c:txPr>
          <a:bodyPr/>
          <a:lstStyle/>
          <a:p>
            <a:pPr>
              <a:defRPr sz="1100">
                <a:latin typeface="Arial"/>
              </a:defRPr>
            </a:pPr>
          </a:p>
        </c:txPr>
        <c:crossAx val="-2068027336"/>
        <c:crosses val="autoZero"/>
      </c:valAx>
    </c:plotArea>
    <c:legend>
      <c:legendPos val="t"/>
      <c:overlay val="0"/>
      <c:txPr>
        <a:bodyPr/>
        <a:lstStyle/>
        <a:p>
          <a:pPr>
            <a:defRPr sz="1100">
              <a:latin typeface="Arial"/>
            </a:defRPr>
          </a:pPr>
        </a:p>
      </c:txPr>
    </c:legend>
    <c:dispBlanksAs val="gap"/>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bar"/>
        <c:grouping val="clustered"/>
        <c:ser>
          <c:idx val="0"/>
          <c:order val="0"/>
          <c:tx>
            <c:strRef>
              <c:f>Sheet1!$B$1</c:f>
              <c:strCache>
                <c:ptCount val="1"/>
                <c:pt idx="0">
                  <c:v>Share of veteran workforce (2022–2023)</c:v>
                </c:pt>
              </c:strCache>
            </c:strRef>
          </c:tx>
          <c:cat>
            <c:strRef>
              <c:f>Sheet1!$A$2:$A$11</c:f>
              <c:strCache>
                <c:ptCount val="10"/>
                <c:pt idx="0">
                  <c:v>Public Administration</c:v>
                </c:pt>
                <c:pt idx="1">
                  <c:v>Prof. &amp; Business Svcs</c:v>
                </c:pt>
                <c:pt idx="2">
                  <c:v>Healthcare</c:v>
                </c:pt>
                <c:pt idx="3">
                  <c:v>Transportation</c:v>
                </c:pt>
                <c:pt idx="4">
                  <c:v>Retail Trade</c:v>
                </c:pt>
                <c:pt idx="5">
                  <c:v>Manufacturing</c:v>
                </c:pt>
                <c:pt idx="6">
                  <c:v>Construction</c:v>
                </c:pt>
                <c:pt idx="7">
                  <c:v>Other Services</c:v>
                </c:pt>
                <c:pt idx="8">
                  <c:v>Financial Activities</c:v>
                </c:pt>
                <c:pt idx="9">
                  <c:v>Information / Tech</c:v>
                </c:pt>
              </c:strCache>
            </c:strRef>
          </c:cat>
          <c:val>
            <c:numRef>
              <c:f>Sheet1!$B$2:$B$11</c:f>
              <c:numCache>
                <c:formatCode>General</c:formatCode>
                <c:ptCount val="10"/>
                <c:pt idx="0">
                  <c:v>0.22</c:v>
                </c:pt>
                <c:pt idx="1">
                  <c:v>0.18</c:v>
                </c:pt>
                <c:pt idx="2">
                  <c:v>0.12</c:v>
                </c:pt>
                <c:pt idx="3">
                  <c:v>0.09</c:v>
                </c:pt>
                <c:pt idx="4">
                  <c:v>0.08</c:v>
                </c:pt>
                <c:pt idx="5">
                  <c:v>0.08</c:v>
                </c:pt>
                <c:pt idx="6">
                  <c:v>0.07</c:v>
                </c:pt>
                <c:pt idx="7">
                  <c:v>0.06</c:v>
                </c:pt>
                <c:pt idx="8">
                  <c:v>0.05</c:v>
                </c:pt>
                <c:pt idx="9">
                  <c:v>0.05</c:v>
                </c:pt>
              </c:numCache>
            </c:numRef>
          </c:val>
          <c:dPt>
            <c:idx val="0"/>
            <c:invertIfNegative val="0"/>
            <c:bubble3D val="0"/>
            <c:spPr>
              <a:solidFill>
                <a:srgbClr val="1B3A6B"/>
              </a:solidFill>
            </c:spPr>
          </c:dPt>
          <c:dPt>
            <c:idx val="1"/>
            <c:invertIfNegative val="0"/>
            <c:bubble3D val="0"/>
            <c:spPr>
              <a:solidFill>
                <a:srgbClr val="1B3A6B"/>
              </a:solidFill>
            </c:spPr>
          </c:dPt>
          <c:dPt>
            <c:idx val="2"/>
            <c:invertIfNegative val="0"/>
            <c:bubble3D val="0"/>
            <c:spPr>
              <a:solidFill>
                <a:srgbClr val="1B3A6B"/>
              </a:solidFill>
            </c:spPr>
          </c:dPt>
          <c:dPt>
            <c:idx val="3"/>
            <c:invertIfNegative val="0"/>
            <c:bubble3D val="0"/>
            <c:spPr>
              <a:solidFill>
                <a:srgbClr val="1B3A6B"/>
              </a:solidFill>
            </c:spPr>
          </c:dPt>
          <c:dPt>
            <c:idx val="4"/>
            <c:invertIfNegative val="0"/>
            <c:bubble3D val="0"/>
            <c:spPr>
              <a:solidFill>
                <a:srgbClr val="1B3A6B"/>
              </a:solidFill>
            </c:spPr>
          </c:dPt>
          <c:dPt>
            <c:idx val="5"/>
            <c:invertIfNegative val="0"/>
            <c:bubble3D val="0"/>
            <c:spPr>
              <a:solidFill>
                <a:srgbClr val="1B3A6B"/>
              </a:solidFill>
            </c:spPr>
          </c:dPt>
          <c:dPt>
            <c:idx val="6"/>
            <c:invertIfNegative val="0"/>
            <c:bubble3D val="0"/>
            <c:spPr>
              <a:solidFill>
                <a:srgbClr val="1B3A6B"/>
              </a:solidFill>
            </c:spPr>
          </c:dPt>
          <c:dPt>
            <c:idx val="7"/>
            <c:invertIfNegative val="0"/>
            <c:bubble3D val="0"/>
            <c:spPr>
              <a:solidFill>
                <a:srgbClr val="1B3A6B"/>
              </a:solidFill>
            </c:spPr>
          </c:dPt>
          <c:dPt>
            <c:idx val="8"/>
            <c:invertIfNegative val="0"/>
            <c:bubble3D val="0"/>
            <c:spPr>
              <a:solidFill>
                <a:srgbClr val="C0392B"/>
              </a:solidFill>
            </c:spPr>
          </c:dPt>
          <c:dPt>
            <c:idx val="9"/>
            <c:invertIfNegative val="0"/>
            <c:bubble3D val="0"/>
            <c:spPr>
              <a:solidFill>
                <a:srgbClr val="C0392B"/>
              </a:solidFill>
            </c:spPr>
          </c:dPt>
        </c:ser>
        <c:dLbls>
          <c:numFmt formatCode="0%" sourceLinked="0"/>
          <c:txPr>
            <a:bodyPr/>
            <a:lstStyle/>
            <a:p>
              <a:pPr>
                <a:defRPr sz="1000">
                  <a:latin typeface="Arial"/>
                </a:defRPr>
              </a:pPr>
            </a:p>
          </c:txPr>
          <c:showLegendKey val="0"/>
          <c:showVal val="1"/>
          <c:showCatName val="0"/>
          <c:showSerName val="0"/>
          <c:showPercent val="0"/>
          <c:showBubbleSize val="0"/>
          <c:showLeaderLines val="1"/>
        </c:dLbls>
        <c:axId val="-2068027336"/>
        <c:axId val="-2113994440"/>
      </c:barChart>
      <c:catAx>
        <c:axId val="-2068027336"/>
        <c:scaling>
          <c:orientation val="minMax"/>
        </c:scaling>
        <c:delete val="0"/>
        <c:axPos val="l"/>
        <c:majorTickMark val="out"/>
        <c:minorTickMark val="none"/>
        <c:tickLblPos val="nextTo"/>
        <c:txPr>
          <a:bodyPr/>
          <a:lstStyle/>
          <a:p>
            <a:pPr>
              <a:defRPr sz="1000">
                <a:latin typeface="Arial"/>
              </a:defRPr>
            </a:pPr>
          </a:p>
        </c:txPr>
        <c:crossAx val="-2113994440"/>
        <c:crosses val="autoZero"/>
        <c:auto val="1"/>
        <c:lblAlgn val="ctr"/>
        <c:lblOffset val="100"/>
        <c:noMultiLvlLbl val="0"/>
      </c:catAx>
      <c:valAx>
        <c:axId val="-2113994440"/>
        <c:scaling/>
        <c:delete val="0"/>
        <c:axPos val="b"/>
        <c:majorGridlines/>
        <c:numFmt formatCode="0%" sourceLinked="0"/>
        <c:majorTickMark val="out"/>
        <c:minorTickMark val="none"/>
        <c:tickLblPos val="nextTo"/>
        <c:txPr>
          <a:bodyPr/>
          <a:lstStyle/>
          <a:p>
            <a:pPr>
              <a:defRPr sz="1000">
                <a:latin typeface="Arial"/>
              </a:defRPr>
            </a:pPr>
          </a:p>
        </c:txPr>
        <c:crossAx val="-2068027336"/>
        <c:crosses val="autoZero"/>
      </c:valAx>
    </c:plotArea>
    <c:dispBlanksAs val="gap"/>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chart>
    <c:autoTitleDeleted val="1"/>
    <c:plotArea>
      <c:lineChart>
        <c:grouping val="standard"/>
        <c:varyColors val="0"/>
        <c:ser>
          <c:idx val="0"/>
          <c:order val="0"/>
          <c:tx>
            <c:strRef>
              <c:f>Sheet1!$B$1</c:f>
              <c:strCache>
                <c:ptCount val="1"/>
                <c:pt idx="0">
                  <c:v>Veteran</c:v>
                </c:pt>
              </c:strCache>
            </c:strRef>
          </c:tx>
          <c:spPr>
            <a:ln w="38100">
              <a:solidFill>
                <a:srgbClr val="1B3A6B"/>
              </a:solidFill>
            </a:ln>
          </c:spPr>
          <c:marker>
            <c:symbol val="none"/>
          </c:marker>
          <c:cat>
            <c:strRef>
              <c:f>Sheet1!$A$2:$A$6</c:f>
              <c:strCache>
                <c:ptCount val="5"/>
                <c:pt idx="0">
                  <c:v>2019</c:v>
                </c:pt>
                <c:pt idx="1">
                  <c:v>2020</c:v>
                </c:pt>
                <c:pt idx="2">
                  <c:v>2021</c:v>
                </c:pt>
                <c:pt idx="3">
                  <c:v>2022</c:v>
                </c:pt>
                <c:pt idx="4">
                  <c:v>2023</c:v>
                </c:pt>
              </c:strCache>
            </c:strRef>
          </c:cat>
          <c:val>
            <c:numRef>
              <c:f>Sheet1!$B$2:$B$6</c:f>
              <c:numCache>
                <c:formatCode>General</c:formatCode>
                <c:ptCount val="5"/>
                <c:pt idx="0">
                  <c:v>0.03</c:v>
                </c:pt>
                <c:pt idx="1">
                  <c:v>0.055</c:v>
                </c:pt>
                <c:pt idx="2">
                  <c:v>0.042</c:v>
                </c:pt>
                <c:pt idx="3">
                  <c:v>0.028</c:v>
                </c:pt>
                <c:pt idx="4">
                  <c:v>0.028</c:v>
                </c:pt>
              </c:numCache>
            </c:numRef>
          </c:val>
          <c:smooth val="0"/>
        </c:ser>
        <c:ser>
          <c:idx val="1"/>
          <c:order val="1"/>
          <c:tx>
            <c:strRef>
              <c:f>Sheet1!$C$1</c:f>
              <c:strCache>
                <c:ptCount val="1"/>
                <c:pt idx="0">
                  <c:v>Nonveteran</c:v>
                </c:pt>
              </c:strCache>
            </c:strRef>
          </c:tx>
          <c:spPr>
            <a:ln w="38100">
              <a:solidFill>
                <a:srgbClr val="C0392B"/>
              </a:solidFill>
            </a:ln>
          </c:spPr>
          <c:marker>
            <c:symbol val="none"/>
          </c:marker>
          <c:cat>
            <c:strRef>
              <c:f>Sheet1!$A$2:$A$6</c:f>
              <c:strCache>
                <c:ptCount val="5"/>
                <c:pt idx="0">
                  <c:v>2019</c:v>
                </c:pt>
                <c:pt idx="1">
                  <c:v>2020</c:v>
                </c:pt>
                <c:pt idx="2">
                  <c:v>2021</c:v>
                </c:pt>
                <c:pt idx="3">
                  <c:v>2022</c:v>
                </c:pt>
                <c:pt idx="4">
                  <c:v>2023</c:v>
                </c:pt>
              </c:strCache>
            </c:strRef>
          </c:cat>
          <c:val>
            <c:numRef>
              <c:f>Sheet1!$C$2:$C$6</c:f>
              <c:numCache>
                <c:formatCode>General</c:formatCode>
                <c:ptCount val="5"/>
                <c:pt idx="0">
                  <c:v>0.034</c:v>
                </c:pt>
                <c:pt idx="1">
                  <c:v>0.082</c:v>
                </c:pt>
                <c:pt idx="2">
                  <c:v>0.053</c:v>
                </c:pt>
                <c:pt idx="3">
                  <c:v>0.037</c:v>
                </c:pt>
                <c:pt idx="4">
                  <c:v>0.036</c:v>
                </c:pt>
              </c:numCache>
            </c:numRef>
          </c:val>
          <c:smooth val="0"/>
        </c:ser>
        <c:dLbls>
          <c:numFmt formatCode="0.0%" sourceLinked="0"/>
          <c:txPr>
            <a:bodyPr/>
            <a:lstStyle/>
            <a:p>
              <a:pPr>
                <a:defRPr sz="900">
                  <a:latin typeface="Arial"/>
                </a:defRPr>
              </a:pPr>
            </a:p>
          </c:txPr>
          <c:dLblPos val="t"/>
          <c:showLegendKey val="0"/>
          <c:showVal val="1"/>
          <c:showCatName val="0"/>
          <c:showSerName val="0"/>
          <c:showPercent val="0"/>
          <c:showBubbleSize val="0"/>
          <c:showLeaderLines val="1"/>
        </c:dLbls>
        <c:marker val="1"/>
        <c:smooth val="0"/>
        <c:axId val="2118791784"/>
        <c:axId val="2140495176"/>
      </c:lineChart>
      <c:catAx>
        <c:axId val="2118791784"/>
        <c:scaling>
          <c:orientation val="minMax"/>
        </c:scaling>
        <c:delete val="0"/>
        <c:axPos val="b"/>
        <c:majorTickMark val="out"/>
        <c:minorTickMark val="none"/>
        <c:tickLblPos val="nextTo"/>
        <c:txPr>
          <a:bodyPr/>
          <a:lstStyle/>
          <a:p>
            <a:pPr>
              <a:defRPr sz="1100">
                <a:latin typeface="Arial"/>
              </a:defRPr>
            </a:pPr>
          </a:p>
        </c:txPr>
        <c:crossAx val="2140495176"/>
        <c:crosses val="autoZero"/>
        <c:auto val="1"/>
        <c:lblAlgn val="ctr"/>
        <c:lblOffset val="100"/>
        <c:noMultiLvlLbl val="0"/>
      </c:catAx>
      <c:valAx>
        <c:axId val="2140495176"/>
        <c:scaling>
          <c:max val="0.1"/>
        </c:scaling>
        <c:delete val="0"/>
        <c:axPos val="l"/>
        <c:majorGridlines/>
        <c:numFmt formatCode="0.0%" sourceLinked="0"/>
        <c:majorTickMark val="out"/>
        <c:minorTickMark val="none"/>
        <c:tickLblPos val="nextTo"/>
        <c:txPr>
          <a:bodyPr/>
          <a:lstStyle/>
          <a:p>
            <a:pPr>
              <a:defRPr sz="1100">
                <a:latin typeface="Arial"/>
              </a:defRPr>
            </a:pPr>
          </a:p>
        </c:txPr>
        <c:crossAx val="2118791784"/>
        <c:crosses val="autoZero"/>
      </c:valAx>
    </c:plotArea>
    <c:legend>
      <c:legendPos val="t"/>
      <c:layout/>
      <c:overlay val="0"/>
      <c:txPr>
        <a:bodyPr/>
        <a:lstStyle/>
        <a:p>
          <a:pPr>
            <a:defRPr sz="1100">
              <a:latin typeface="Arial"/>
            </a:defRPr>
          </a:pPr>
        </a:p>
      </c:txPr>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4.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309360"/>
            <a:ext cx="12191695" cy="22860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0"/>
            <a:ext cx="10972800" cy="365760"/>
          </a:xfrm>
          <a:prstGeom prst="rect">
            <a:avLst/>
          </a:prstGeom>
          <a:noFill/>
        </p:spPr>
        <p:txBody>
          <a:bodyPr wrap="square" lIns="45720" rIns="45720" tIns="18288" bIns="18288" anchor="t">
            <a:spAutoFit/>
          </a:bodyPr>
          <a:lstStyle/>
          <a:p>
            <a:pPr algn="l">
              <a:lnSpc>
                <a:spcPct val="120000"/>
              </a:lnSpc>
            </a:pPr>
            <a:r>
              <a:rPr sz="1200" b="1" i="0">
                <a:solidFill>
                  <a:srgbClr val="C8A951"/>
                </a:solidFill>
                <a:latin typeface="Arial"/>
              </a:rPr>
              <a:t>A DATA-DRIVEN CASE STUDY</a:t>
            </a:r>
          </a:p>
        </p:txBody>
      </p:sp>
      <p:sp>
        <p:nvSpPr>
          <p:cNvPr id="5" name="TextBox 4"/>
          <p:cNvSpPr txBox="1"/>
          <p:nvPr/>
        </p:nvSpPr>
        <p:spPr>
          <a:xfrm>
            <a:off x="457200" y="1737360"/>
            <a:ext cx="10972800" cy="2011680"/>
          </a:xfrm>
          <a:prstGeom prst="rect">
            <a:avLst/>
          </a:prstGeom>
          <a:noFill/>
        </p:spPr>
        <p:txBody>
          <a:bodyPr wrap="square" lIns="45720" rIns="45720" tIns="18288" bIns="18288" anchor="t">
            <a:spAutoFit/>
          </a:bodyPr>
          <a:lstStyle/>
          <a:p>
            <a:pPr algn="l">
              <a:lnSpc>
                <a:spcPct val="105000"/>
              </a:lnSpc>
            </a:pPr>
            <a:r>
              <a:rPr sz="5200" b="1" i="0">
                <a:solidFill>
                  <a:srgbClr val="FFFFFF"/>
                </a:solidFill>
                <a:latin typeface="Arial"/>
              </a:rPr>
              <a:t>Veteran Employment Gap Analysis</a:t>
            </a:r>
          </a:p>
        </p:txBody>
      </p:sp>
      <p:sp>
        <p:nvSpPr>
          <p:cNvPr id="6" name="TextBox 5"/>
          <p:cNvSpPr txBox="1"/>
          <p:nvPr/>
        </p:nvSpPr>
        <p:spPr>
          <a:xfrm>
            <a:off x="457200" y="3474720"/>
            <a:ext cx="10972800" cy="1097280"/>
          </a:xfrm>
          <a:prstGeom prst="rect">
            <a:avLst/>
          </a:prstGeom>
          <a:noFill/>
        </p:spPr>
        <p:txBody>
          <a:bodyPr wrap="square" lIns="45720" rIns="45720" tIns="18288" bIns="18288" anchor="t">
            <a:spAutoFit/>
          </a:bodyPr>
          <a:lstStyle/>
          <a:p>
            <a:pPr algn="l">
              <a:lnSpc>
                <a:spcPct val="130000"/>
              </a:lnSpc>
            </a:pPr>
            <a:r>
              <a:rPr sz="2200" b="0" i="1">
                <a:solidFill>
                  <a:srgbClr val="D6E4F0"/>
                </a:solidFill>
                <a:latin typeface="Arial"/>
              </a:rPr>
              <a:t>What the 2.8% Headline Misses — and What Employers Can Do About It</a:t>
            </a:r>
          </a:p>
        </p:txBody>
      </p:sp>
      <p:sp>
        <p:nvSpPr>
          <p:cNvPr id="7" name="TextBox 6"/>
          <p:cNvSpPr txBox="1"/>
          <p:nvPr/>
        </p:nvSpPr>
        <p:spPr>
          <a:xfrm>
            <a:off x="457200" y="5120640"/>
            <a:ext cx="5486400" cy="365760"/>
          </a:xfrm>
          <a:prstGeom prst="rect">
            <a:avLst/>
          </a:prstGeom>
          <a:noFill/>
        </p:spPr>
        <p:txBody>
          <a:bodyPr wrap="square" lIns="45720" rIns="45720" tIns="18288" bIns="18288" anchor="t">
            <a:spAutoFit/>
          </a:bodyPr>
          <a:lstStyle/>
          <a:p>
            <a:pPr algn="l">
              <a:lnSpc>
                <a:spcPct val="120000"/>
              </a:lnSpc>
            </a:pPr>
            <a:r>
              <a:rPr sz="1600" b="1" i="0">
                <a:solidFill>
                  <a:srgbClr val="FFFFFF"/>
                </a:solidFill>
                <a:latin typeface="Arial"/>
              </a:rPr>
              <a:t>Patrick Neil Bradley</a:t>
            </a:r>
          </a:p>
        </p:txBody>
      </p:sp>
      <p:sp>
        <p:nvSpPr>
          <p:cNvPr id="8" name="TextBox 7"/>
          <p:cNvSpPr txBox="1"/>
          <p:nvPr/>
        </p:nvSpPr>
        <p:spPr>
          <a:xfrm>
            <a:off x="457200" y="5486400"/>
            <a:ext cx="7315200" cy="320040"/>
          </a:xfrm>
          <a:prstGeom prst="rect">
            <a:avLst/>
          </a:prstGeom>
          <a:noFill/>
        </p:spPr>
        <p:txBody>
          <a:bodyPr wrap="square" lIns="45720" rIns="45720" tIns="18288" bIns="18288" anchor="t">
            <a:spAutoFit/>
          </a:bodyPr>
          <a:lstStyle/>
          <a:p>
            <a:pPr algn="l">
              <a:lnSpc>
                <a:spcPct val="120000"/>
              </a:lnSpc>
            </a:pPr>
            <a:r>
              <a:rPr sz="1200" b="0" i="0">
                <a:solidFill>
                  <a:srgbClr val="D6E4F0"/>
                </a:solidFill>
                <a:latin typeface="Arial"/>
              </a:rPr>
              <a:t>Post-9/11 Veteran  |  Analyst  |  patrickneilbradley.com</a:t>
            </a:r>
          </a:p>
        </p:txBody>
      </p:sp>
      <p:sp>
        <p:nvSpPr>
          <p:cNvPr id="9" name="TextBox 8"/>
          <p:cNvSpPr txBox="1"/>
          <p:nvPr/>
        </p:nvSpPr>
        <p:spPr>
          <a:xfrm>
            <a:off x="457200" y="5806440"/>
            <a:ext cx="7315200" cy="320040"/>
          </a:xfrm>
          <a:prstGeom prst="rect">
            <a:avLst/>
          </a:prstGeom>
          <a:noFill/>
        </p:spPr>
        <p:txBody>
          <a:bodyPr wrap="square" lIns="45720" rIns="45720" tIns="18288" bIns="18288" anchor="t">
            <a:spAutoFit/>
          </a:bodyPr>
          <a:lstStyle/>
          <a:p>
            <a:pPr algn="l">
              <a:lnSpc>
                <a:spcPct val="120000"/>
              </a:lnSpc>
            </a:pPr>
            <a:r>
              <a:rPr sz="1000" b="0" i="1">
                <a:solidFill>
                  <a:srgbClr val="D6E4F0"/>
                </a:solidFill>
                <a:latin typeface="Arial"/>
              </a:rPr>
              <a:t>Source: U.S. Bureau of Labor Statistics — Current Population Survey, 2019–2023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09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Finding 06  |  The Recovery Curve</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Veterans are more labor-market resilient — once the transition barrier is cleared.</a:t>
            </a:r>
          </a:p>
        </p:txBody>
      </p:sp>
      <p:graphicFrame>
        <p:nvGraphicFramePr>
          <p:cNvPr id="8" name="Chart 7"/>
          <p:cNvGraphicFramePr>
            <a:graphicFrameLocks noGrp="1"/>
          </p:cNvGraphicFramePr>
          <p:nvPr/>
        </p:nvGraphicFramePr>
        <p:xfrm>
          <a:off x="457200" y="1828800"/>
          <a:ext cx="7589520" cy="4114800"/>
        </p:xfrm>
        <a:graphic>
          <a:graphicData uri="http://schemas.openxmlformats.org/drawingml/2006/chart">
            <c:chart xmlns:c="http://schemas.openxmlformats.org/drawingml/2006/chart" r:id="rId2"/>
          </a:graphicData>
        </a:graphic>
      </p:graphicFrame>
      <p:sp>
        <p:nvSpPr>
          <p:cNvPr id="9" name="Rectangle 8"/>
          <p:cNvSpPr/>
          <p:nvPr/>
        </p:nvSpPr>
        <p:spPr>
          <a:xfrm>
            <a:off x="8412480" y="1828800"/>
            <a:ext cx="3383280" cy="4114800"/>
          </a:xfrm>
          <a:prstGeom prst="rect">
            <a:avLst/>
          </a:prstGeom>
          <a:solidFill>
            <a:srgbClr val="D6E4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8412480" y="1828800"/>
            <a:ext cx="109728" cy="41148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641080" y="2103120"/>
            <a:ext cx="3017520" cy="365760"/>
          </a:xfrm>
          <a:prstGeom prst="rect">
            <a:avLst/>
          </a:prstGeom>
          <a:noFill/>
        </p:spPr>
        <p:txBody>
          <a:bodyPr wrap="square" lIns="45720" rIns="45720" tIns="18288" bIns="18288" anchor="t">
            <a:spAutoFit/>
          </a:bodyPr>
          <a:lstStyle/>
          <a:p>
            <a:pPr algn="l">
              <a:lnSpc>
                <a:spcPct val="120000"/>
              </a:lnSpc>
            </a:pPr>
            <a:r>
              <a:rPr sz="1100" b="1" i="0">
                <a:solidFill>
                  <a:srgbClr val="1B3A6B"/>
                </a:solidFill>
                <a:latin typeface="Arial"/>
              </a:rPr>
              <a:t>THE RETENTION CASE</a:t>
            </a:r>
          </a:p>
        </p:txBody>
      </p:sp>
      <p:sp>
        <p:nvSpPr>
          <p:cNvPr id="12" name="TextBox 11"/>
          <p:cNvSpPr txBox="1"/>
          <p:nvPr/>
        </p:nvSpPr>
        <p:spPr>
          <a:xfrm>
            <a:off x="8641080" y="2514600"/>
            <a:ext cx="3017520" cy="3200400"/>
          </a:xfrm>
          <a:prstGeom prst="rect">
            <a:avLst/>
          </a:prstGeom>
          <a:noFill/>
        </p:spPr>
        <p:txBody>
          <a:bodyPr wrap="square" lIns="45720" rIns="45720" tIns="18288" bIns="18288" anchor="t">
            <a:spAutoFit/>
          </a:bodyPr>
          <a:lstStyle/>
          <a:p>
            <a:pPr algn="l">
              <a:lnSpc>
                <a:spcPct val="145000"/>
              </a:lnSpc>
            </a:pPr>
            <a:r>
              <a:rPr sz="1200" b="0" i="0">
                <a:solidFill>
                  <a:srgbClr val="404040"/>
                </a:solidFill>
                <a:latin typeface="Arial"/>
              </a:rPr>
              <a:t>2020 COVID spike: veterans rose 2.5 pts; nonveterans rose 4.8 pts.</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2022 recovery: veteran rate hit 2.8% — a full year ahead of the broader labor market reaching stability.</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Once employed, veterans are a retention advantage, not a retention risk. The employment conversation should not end at hire; it should begin at the 12-month mark.</a:t>
            </a:r>
          </a:p>
        </p:txBody>
      </p:sp>
      <p:sp>
        <p:nvSpPr>
          <p:cNvPr id="13" name="Rectangle 12"/>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15" name="TextBox 14"/>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10 / 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10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Recommendations for Employers</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Five evidence-based levers that map to the findings above.</a:t>
            </a:r>
          </a:p>
        </p:txBody>
      </p:sp>
      <p:sp>
        <p:nvSpPr>
          <p:cNvPr id="8" name="Rectangle 7"/>
          <p:cNvSpPr/>
          <p:nvPr/>
        </p:nvSpPr>
        <p:spPr>
          <a:xfrm>
            <a:off x="457200" y="1828800"/>
            <a:ext cx="777240" cy="7772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1828800"/>
            <a:ext cx="777240" cy="777240"/>
          </a:xfrm>
          <a:prstGeom prst="rect">
            <a:avLst/>
          </a:prstGeom>
          <a:noFill/>
        </p:spPr>
        <p:txBody>
          <a:bodyPr wrap="square" lIns="45720" rIns="45720" tIns="18288" bIns="18288" anchor="ctr">
            <a:spAutoFit/>
          </a:bodyPr>
          <a:lstStyle/>
          <a:p>
            <a:pPr algn="ctr">
              <a:lnSpc>
                <a:spcPct val="120000"/>
              </a:lnSpc>
            </a:pPr>
            <a:r>
              <a:rPr sz="2200" b="1" i="0">
                <a:solidFill>
                  <a:srgbClr val="FFFFFF"/>
                </a:solidFill>
                <a:latin typeface="Arial"/>
              </a:rPr>
              <a:t>01</a:t>
            </a:r>
          </a:p>
        </p:txBody>
      </p:sp>
      <p:sp>
        <p:nvSpPr>
          <p:cNvPr id="10" name="TextBox 9"/>
          <p:cNvSpPr txBox="1"/>
          <p:nvPr/>
        </p:nvSpPr>
        <p:spPr>
          <a:xfrm>
            <a:off x="1417320" y="1828800"/>
            <a:ext cx="10332720" cy="320040"/>
          </a:xfrm>
          <a:prstGeom prst="rect">
            <a:avLst/>
          </a:prstGeom>
          <a:noFill/>
        </p:spPr>
        <p:txBody>
          <a:bodyPr wrap="square" lIns="45720" rIns="45720" tIns="18288" bIns="18288" anchor="t">
            <a:spAutoFit/>
          </a:bodyPr>
          <a:lstStyle/>
          <a:p>
            <a:pPr algn="l">
              <a:lnSpc>
                <a:spcPct val="120000"/>
              </a:lnSpc>
            </a:pPr>
            <a:r>
              <a:rPr sz="1500" b="1" i="0">
                <a:solidFill>
                  <a:srgbClr val="1B3A6B"/>
                </a:solidFill>
                <a:latin typeface="Arial"/>
              </a:rPr>
              <a:t>Translate MOS to civilian job families</a:t>
            </a:r>
          </a:p>
        </p:txBody>
      </p:sp>
      <p:sp>
        <p:nvSpPr>
          <p:cNvPr id="11" name="TextBox 10"/>
          <p:cNvSpPr txBox="1"/>
          <p:nvPr/>
        </p:nvSpPr>
        <p:spPr>
          <a:xfrm>
            <a:off x="1417320" y="2148840"/>
            <a:ext cx="10332720" cy="59436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Build an internal mapping from military occupational specialties to your job families. Most veterans are qualified on paper — the resume is unreadable at speed, not the candidate.</a:t>
            </a:r>
          </a:p>
        </p:txBody>
      </p:sp>
      <p:sp>
        <p:nvSpPr>
          <p:cNvPr id="12" name="Rectangle 11"/>
          <p:cNvSpPr/>
          <p:nvPr/>
        </p:nvSpPr>
        <p:spPr>
          <a:xfrm>
            <a:off x="457200" y="2743200"/>
            <a:ext cx="777240" cy="7772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2743200"/>
            <a:ext cx="777240" cy="777240"/>
          </a:xfrm>
          <a:prstGeom prst="rect">
            <a:avLst/>
          </a:prstGeom>
          <a:noFill/>
        </p:spPr>
        <p:txBody>
          <a:bodyPr wrap="square" lIns="45720" rIns="45720" tIns="18288" bIns="18288" anchor="ctr">
            <a:spAutoFit/>
          </a:bodyPr>
          <a:lstStyle/>
          <a:p>
            <a:pPr algn="ctr">
              <a:lnSpc>
                <a:spcPct val="120000"/>
              </a:lnSpc>
            </a:pPr>
            <a:r>
              <a:rPr sz="2200" b="1" i="0">
                <a:solidFill>
                  <a:srgbClr val="FFFFFF"/>
                </a:solidFill>
                <a:latin typeface="Arial"/>
              </a:rPr>
              <a:t>02</a:t>
            </a:r>
          </a:p>
        </p:txBody>
      </p:sp>
      <p:sp>
        <p:nvSpPr>
          <p:cNvPr id="14" name="TextBox 13"/>
          <p:cNvSpPr txBox="1"/>
          <p:nvPr/>
        </p:nvSpPr>
        <p:spPr>
          <a:xfrm>
            <a:off x="1417320" y="2743200"/>
            <a:ext cx="10332720" cy="320040"/>
          </a:xfrm>
          <a:prstGeom prst="rect">
            <a:avLst/>
          </a:prstGeom>
          <a:noFill/>
        </p:spPr>
        <p:txBody>
          <a:bodyPr wrap="square" lIns="45720" rIns="45720" tIns="18288" bIns="18288" anchor="t">
            <a:spAutoFit/>
          </a:bodyPr>
          <a:lstStyle/>
          <a:p>
            <a:pPr algn="l">
              <a:lnSpc>
                <a:spcPct val="120000"/>
              </a:lnSpc>
            </a:pPr>
            <a:r>
              <a:rPr sz="1500" b="1" i="0">
                <a:solidFill>
                  <a:srgbClr val="1B3A6B"/>
                </a:solidFill>
                <a:latin typeface="Arial"/>
              </a:rPr>
              <a:t>Train hiring managers on the TDIU mechanic</a:t>
            </a:r>
          </a:p>
        </p:txBody>
      </p:sp>
      <p:sp>
        <p:nvSpPr>
          <p:cNvPr id="15" name="TextBox 14"/>
          <p:cNvSpPr txBox="1"/>
          <p:nvPr/>
        </p:nvSpPr>
        <p:spPr>
          <a:xfrm>
            <a:off x="1417320" y="3063240"/>
            <a:ext cx="10332720" cy="59436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Hiring managers working with candidates at a combined 70%+ VA rating should know the Individual Unemployability (TDIU) earnings test and its poverty-line threshold. Offer structured flexibility — part-time, contract, phased — that preserves both TDIU compensation and the job.</a:t>
            </a:r>
          </a:p>
        </p:txBody>
      </p:sp>
      <p:sp>
        <p:nvSpPr>
          <p:cNvPr id="16" name="Rectangle 15"/>
          <p:cNvSpPr/>
          <p:nvPr/>
        </p:nvSpPr>
        <p:spPr>
          <a:xfrm>
            <a:off x="457200" y="3657600"/>
            <a:ext cx="777240" cy="777240"/>
          </a:xfrm>
          <a:prstGeom prst="rect">
            <a:avLst/>
          </a:prstGeom>
          <a:solidFill>
            <a:srgbClr val="C03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 y="3657600"/>
            <a:ext cx="777240" cy="777240"/>
          </a:xfrm>
          <a:prstGeom prst="rect">
            <a:avLst/>
          </a:prstGeom>
          <a:noFill/>
        </p:spPr>
        <p:txBody>
          <a:bodyPr wrap="square" lIns="45720" rIns="45720" tIns="18288" bIns="18288" anchor="ctr">
            <a:spAutoFit/>
          </a:bodyPr>
          <a:lstStyle/>
          <a:p>
            <a:pPr algn="ctr">
              <a:lnSpc>
                <a:spcPct val="120000"/>
              </a:lnSpc>
            </a:pPr>
            <a:r>
              <a:rPr sz="2200" b="1" i="0">
                <a:solidFill>
                  <a:srgbClr val="FFFFFF"/>
                </a:solidFill>
                <a:latin typeface="Arial"/>
              </a:rPr>
              <a:t>03</a:t>
            </a:r>
          </a:p>
        </p:txBody>
      </p:sp>
      <p:sp>
        <p:nvSpPr>
          <p:cNvPr id="18" name="TextBox 17"/>
          <p:cNvSpPr txBox="1"/>
          <p:nvPr/>
        </p:nvSpPr>
        <p:spPr>
          <a:xfrm>
            <a:off x="1417320" y="3657600"/>
            <a:ext cx="10332720" cy="320040"/>
          </a:xfrm>
          <a:prstGeom prst="rect">
            <a:avLst/>
          </a:prstGeom>
          <a:noFill/>
        </p:spPr>
        <p:txBody>
          <a:bodyPr wrap="square" lIns="45720" rIns="45720" tIns="18288" bIns="18288" anchor="t">
            <a:spAutoFit/>
          </a:bodyPr>
          <a:lstStyle/>
          <a:p>
            <a:pPr algn="l">
              <a:lnSpc>
                <a:spcPct val="120000"/>
              </a:lnSpc>
            </a:pPr>
            <a:r>
              <a:rPr sz="1500" b="1" i="0">
                <a:solidFill>
                  <a:srgbClr val="1B3A6B"/>
                </a:solidFill>
                <a:latin typeface="Arial"/>
              </a:rPr>
              <a:t>Build transition-age entry programs</a:t>
            </a:r>
          </a:p>
        </p:txBody>
      </p:sp>
      <p:sp>
        <p:nvSpPr>
          <p:cNvPr id="19" name="TextBox 18"/>
          <p:cNvSpPr txBox="1"/>
          <p:nvPr/>
        </p:nvSpPr>
        <p:spPr>
          <a:xfrm>
            <a:off x="1417320" y="3977640"/>
            <a:ext cx="10332720" cy="59436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The 18–24 gap is a pipeline problem. Design entry programs that do not require civilian work history. Apprenticeships, rotational programs, and SkillBridge placements address this directly.</a:t>
            </a:r>
          </a:p>
        </p:txBody>
      </p:sp>
      <p:sp>
        <p:nvSpPr>
          <p:cNvPr id="20" name="Rectangle 19"/>
          <p:cNvSpPr/>
          <p:nvPr/>
        </p:nvSpPr>
        <p:spPr>
          <a:xfrm>
            <a:off x="457200" y="4572000"/>
            <a:ext cx="777240" cy="7772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200" y="4572000"/>
            <a:ext cx="777240" cy="777240"/>
          </a:xfrm>
          <a:prstGeom prst="rect">
            <a:avLst/>
          </a:prstGeom>
          <a:noFill/>
        </p:spPr>
        <p:txBody>
          <a:bodyPr wrap="square" lIns="45720" rIns="45720" tIns="18288" bIns="18288" anchor="ctr">
            <a:spAutoFit/>
          </a:bodyPr>
          <a:lstStyle/>
          <a:p>
            <a:pPr algn="ctr">
              <a:lnSpc>
                <a:spcPct val="120000"/>
              </a:lnSpc>
            </a:pPr>
            <a:r>
              <a:rPr sz="2200" b="1" i="0">
                <a:solidFill>
                  <a:srgbClr val="FFFFFF"/>
                </a:solidFill>
                <a:latin typeface="Arial"/>
              </a:rPr>
              <a:t>04</a:t>
            </a:r>
          </a:p>
        </p:txBody>
      </p:sp>
      <p:sp>
        <p:nvSpPr>
          <p:cNvPr id="22" name="TextBox 21"/>
          <p:cNvSpPr txBox="1"/>
          <p:nvPr/>
        </p:nvSpPr>
        <p:spPr>
          <a:xfrm>
            <a:off x="1417320" y="4572000"/>
            <a:ext cx="10332720" cy="320040"/>
          </a:xfrm>
          <a:prstGeom prst="rect">
            <a:avLst/>
          </a:prstGeom>
          <a:noFill/>
        </p:spPr>
        <p:txBody>
          <a:bodyPr wrap="square" lIns="45720" rIns="45720" tIns="18288" bIns="18288" anchor="t">
            <a:spAutoFit/>
          </a:bodyPr>
          <a:lstStyle/>
          <a:p>
            <a:pPr algn="l">
              <a:lnSpc>
                <a:spcPct val="120000"/>
              </a:lnSpc>
            </a:pPr>
            <a:r>
              <a:rPr sz="1500" b="1" i="0">
                <a:solidFill>
                  <a:srgbClr val="1B3A6B"/>
                </a:solidFill>
                <a:latin typeface="Arial"/>
              </a:rPr>
              <a:t>Align accommodations to what veterans actually present with</a:t>
            </a:r>
          </a:p>
        </p:txBody>
      </p:sp>
      <p:sp>
        <p:nvSpPr>
          <p:cNvPr id="23" name="TextBox 22"/>
          <p:cNvSpPr txBox="1"/>
          <p:nvPr/>
        </p:nvSpPr>
        <p:spPr>
          <a:xfrm>
            <a:off x="1417320" y="4892040"/>
            <a:ext cx="10332720" cy="59436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Musculoskeletal injury, PTSD, TBI, and hearing loss are the dominant disabilities in the Post-9/11 cohort. Generic ADA frameworks are a floor, not a ceiling; build accommodations against these specifics.</a:t>
            </a:r>
          </a:p>
        </p:txBody>
      </p:sp>
      <p:sp>
        <p:nvSpPr>
          <p:cNvPr id="24" name="Rectangle 23"/>
          <p:cNvSpPr/>
          <p:nvPr/>
        </p:nvSpPr>
        <p:spPr>
          <a:xfrm>
            <a:off x="457200" y="5486400"/>
            <a:ext cx="777240" cy="7772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57200" y="5486400"/>
            <a:ext cx="777240" cy="777240"/>
          </a:xfrm>
          <a:prstGeom prst="rect">
            <a:avLst/>
          </a:prstGeom>
          <a:noFill/>
        </p:spPr>
        <p:txBody>
          <a:bodyPr wrap="square" lIns="45720" rIns="45720" tIns="18288" bIns="18288" anchor="ctr">
            <a:spAutoFit/>
          </a:bodyPr>
          <a:lstStyle/>
          <a:p>
            <a:pPr algn="ctr">
              <a:lnSpc>
                <a:spcPct val="120000"/>
              </a:lnSpc>
            </a:pPr>
            <a:r>
              <a:rPr sz="2200" b="1" i="0">
                <a:solidFill>
                  <a:srgbClr val="FFFFFF"/>
                </a:solidFill>
                <a:latin typeface="Arial"/>
              </a:rPr>
              <a:t>05</a:t>
            </a:r>
          </a:p>
        </p:txBody>
      </p:sp>
      <p:sp>
        <p:nvSpPr>
          <p:cNvPr id="26" name="TextBox 25"/>
          <p:cNvSpPr txBox="1"/>
          <p:nvPr/>
        </p:nvSpPr>
        <p:spPr>
          <a:xfrm>
            <a:off x="1417320" y="5486400"/>
            <a:ext cx="10332720" cy="320040"/>
          </a:xfrm>
          <a:prstGeom prst="rect">
            <a:avLst/>
          </a:prstGeom>
          <a:noFill/>
        </p:spPr>
        <p:txBody>
          <a:bodyPr wrap="square" lIns="45720" rIns="45720" tIns="18288" bIns="18288" anchor="t">
            <a:spAutoFit/>
          </a:bodyPr>
          <a:lstStyle/>
          <a:p>
            <a:pPr algn="l">
              <a:lnSpc>
                <a:spcPct val="120000"/>
              </a:lnSpc>
            </a:pPr>
            <a:r>
              <a:rPr sz="1500" b="1" i="0">
                <a:solidFill>
                  <a:srgbClr val="1B3A6B"/>
                </a:solidFill>
                <a:latin typeface="Arial"/>
              </a:rPr>
              <a:t>Train supervisors on military culture for 12-month retention</a:t>
            </a:r>
          </a:p>
        </p:txBody>
      </p:sp>
      <p:sp>
        <p:nvSpPr>
          <p:cNvPr id="27" name="TextBox 26"/>
          <p:cNvSpPr txBox="1"/>
          <p:nvPr/>
        </p:nvSpPr>
        <p:spPr>
          <a:xfrm>
            <a:off x="1417320" y="5806440"/>
            <a:ext cx="10332720" cy="59436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Veterans recover from market shocks faster than the civilian workforce — but only once they pass the first-year mark. Supervisor training on transition dynamics protects that investment.</a:t>
            </a:r>
          </a:p>
        </p:txBody>
      </p:sp>
      <p:sp>
        <p:nvSpPr>
          <p:cNvPr id="28" name="Rectangle 27"/>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30" name="TextBox 29"/>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11 / 10</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309360"/>
            <a:ext cx="12191695" cy="22860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188720"/>
            <a:ext cx="10972800" cy="365760"/>
          </a:xfrm>
          <a:prstGeom prst="rect">
            <a:avLst/>
          </a:prstGeom>
          <a:noFill/>
        </p:spPr>
        <p:txBody>
          <a:bodyPr wrap="square" lIns="45720" rIns="45720" tIns="18288" bIns="18288" anchor="t">
            <a:spAutoFit/>
          </a:bodyPr>
          <a:lstStyle/>
          <a:p>
            <a:pPr algn="l">
              <a:lnSpc>
                <a:spcPct val="120000"/>
              </a:lnSpc>
            </a:pPr>
            <a:r>
              <a:rPr sz="1200" b="1" i="0">
                <a:solidFill>
                  <a:srgbClr val="C8A951"/>
                </a:solidFill>
                <a:latin typeface="Arial"/>
              </a:rPr>
              <a:t>CONCLUSION</a:t>
            </a:r>
          </a:p>
        </p:txBody>
      </p:sp>
      <p:sp>
        <p:nvSpPr>
          <p:cNvPr id="5" name="TextBox 4"/>
          <p:cNvSpPr txBox="1"/>
          <p:nvPr/>
        </p:nvSpPr>
        <p:spPr>
          <a:xfrm>
            <a:off x="457200" y="1645920"/>
            <a:ext cx="10972800" cy="1645920"/>
          </a:xfrm>
          <a:prstGeom prst="rect">
            <a:avLst/>
          </a:prstGeom>
          <a:noFill/>
        </p:spPr>
        <p:txBody>
          <a:bodyPr wrap="square" lIns="45720" rIns="45720" tIns="18288" bIns="18288" anchor="t">
            <a:spAutoFit/>
          </a:bodyPr>
          <a:lstStyle/>
          <a:p>
            <a:pPr algn="l">
              <a:lnSpc>
                <a:spcPct val="110000"/>
              </a:lnSpc>
            </a:pPr>
            <a:r>
              <a:rPr sz="4400" b="1" i="0">
                <a:solidFill>
                  <a:srgbClr val="FFFFFF"/>
                </a:solidFill>
                <a:latin typeface="Arial"/>
              </a:rPr>
              <a:t>The 2.8% headline is a starting point,</a:t>
            </a:r>
          </a:p>
          <a:p>
            <a:pPr algn="l">
              <a:lnSpc>
                <a:spcPct val="110000"/>
              </a:lnSpc>
            </a:pPr>
            <a:r>
              <a:rPr sz="4400" b="1" i="0">
                <a:solidFill>
                  <a:srgbClr val="FFFFFF"/>
                </a:solidFill>
                <a:latin typeface="Arial"/>
              </a:rPr>
              <a:t>not a conclusion.</a:t>
            </a:r>
          </a:p>
        </p:txBody>
      </p:sp>
      <p:sp>
        <p:nvSpPr>
          <p:cNvPr id="6" name="TextBox 5"/>
          <p:cNvSpPr txBox="1"/>
          <p:nvPr/>
        </p:nvSpPr>
        <p:spPr>
          <a:xfrm>
            <a:off x="457200" y="3566160"/>
            <a:ext cx="10972800" cy="2011680"/>
          </a:xfrm>
          <a:prstGeom prst="rect">
            <a:avLst/>
          </a:prstGeom>
          <a:noFill/>
        </p:spPr>
        <p:txBody>
          <a:bodyPr wrap="square" lIns="45720" rIns="45720" tIns="18288" bIns="18288" anchor="t">
            <a:spAutoFit/>
          </a:bodyPr>
          <a:lstStyle/>
          <a:p>
            <a:pPr algn="l">
              <a:lnSpc>
                <a:spcPct val="150000"/>
              </a:lnSpc>
            </a:pPr>
            <a:r>
              <a:rPr sz="1600" b="0" i="0">
                <a:solidFill>
                  <a:srgbClr val="D6E4F0"/>
                </a:solidFill>
                <a:latin typeface="Arial"/>
              </a:rPr>
              <a:t>Disaggregated, the data supports a targeted, evidence-based employer response — one that centers the Post-9/11 cohort, accounts for service-connected disability, and treats transition as the structural problem it is.</a:t>
            </a:r>
          </a:p>
          <a:p>
            <a:pPr algn="l">
              <a:lnSpc>
                <a:spcPct val="150000"/>
              </a:lnSpc>
            </a:pPr>
            <a:r>
              <a:rPr sz="1600" b="0" i="0">
                <a:solidFill>
                  <a:srgbClr val="D6E4F0"/>
                </a:solidFill>
                <a:latin typeface="Arial"/>
              </a:rPr>
              <a:t/>
            </a:r>
          </a:p>
          <a:p>
            <a:pPr algn="l">
              <a:lnSpc>
                <a:spcPct val="150000"/>
              </a:lnSpc>
            </a:pPr>
            <a:r>
              <a:rPr sz="1600" b="0" i="0">
                <a:solidFill>
                  <a:srgbClr val="D6E4F0"/>
                </a:solidFill>
                <a:latin typeface="Arial"/>
              </a:rPr>
              <a:t>The five recommendations on the prior slide are within the authority of most HR and talent leaders. None require legislation. All are informed by the same data already in BLS releases.</a:t>
            </a:r>
          </a:p>
        </p:txBody>
      </p:sp>
      <p:sp>
        <p:nvSpPr>
          <p:cNvPr id="7" name="Rectangle 6"/>
          <p:cNvSpPr/>
          <p:nvPr/>
        </p:nvSpPr>
        <p:spPr>
          <a:xfrm>
            <a:off x="457200" y="5623560"/>
            <a:ext cx="11247120" cy="457200"/>
          </a:xfrm>
          <a:prstGeom prst="rect">
            <a:avLst/>
          </a:prstGeom>
          <a:solidFill>
            <a:srgbClr val="FDF3D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31520" y="5623560"/>
            <a:ext cx="10972800" cy="457200"/>
          </a:xfrm>
          <a:prstGeom prst="rect">
            <a:avLst/>
          </a:prstGeom>
          <a:noFill/>
        </p:spPr>
        <p:txBody>
          <a:bodyPr wrap="square" lIns="45720" rIns="45720" tIns="18288" bIns="18288" anchor="ctr">
            <a:spAutoFit/>
          </a:bodyPr>
          <a:lstStyle/>
          <a:p>
            <a:pPr algn="l">
              <a:lnSpc>
                <a:spcPct val="120000"/>
              </a:lnSpc>
            </a:pPr>
            <a:r>
              <a:rPr sz="1300" b="1" i="0">
                <a:solidFill>
                  <a:srgbClr val="1B3A6B"/>
                </a:solidFill>
                <a:latin typeface="Arial"/>
              </a:rPr>
              <a:t>Patrick Neil Bradley   |   patrickneilbradley.com   |   Post-9/11 Veteran  |  Data &amp; Business Analyst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01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Executive Summary</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The headline is real. It is also incomplete.</a:t>
            </a:r>
          </a:p>
        </p:txBody>
      </p:sp>
      <p:sp>
        <p:nvSpPr>
          <p:cNvPr id="8" name="Rectangle 7"/>
          <p:cNvSpPr/>
          <p:nvPr/>
        </p:nvSpPr>
        <p:spPr>
          <a:xfrm>
            <a:off x="457200" y="1828800"/>
            <a:ext cx="3576218" cy="155448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457200" y="1828800"/>
            <a:ext cx="109728" cy="155448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31520" y="2011680"/>
            <a:ext cx="3210458" cy="685800"/>
          </a:xfrm>
          <a:prstGeom prst="rect">
            <a:avLst/>
          </a:prstGeom>
          <a:noFill/>
        </p:spPr>
        <p:txBody>
          <a:bodyPr wrap="square" lIns="45720" rIns="45720" tIns="18288" bIns="18288" anchor="t">
            <a:spAutoFit/>
          </a:bodyPr>
          <a:lstStyle/>
          <a:p>
            <a:pPr algn="l">
              <a:lnSpc>
                <a:spcPct val="120000"/>
              </a:lnSpc>
            </a:pPr>
            <a:r>
              <a:rPr sz="4400" b="1" i="0">
                <a:solidFill>
                  <a:srgbClr val="1B3A6B"/>
                </a:solidFill>
                <a:latin typeface="Arial"/>
              </a:rPr>
              <a:t>2.8%</a:t>
            </a:r>
          </a:p>
        </p:txBody>
      </p:sp>
      <p:sp>
        <p:nvSpPr>
          <p:cNvPr id="11" name="TextBox 10"/>
          <p:cNvSpPr txBox="1"/>
          <p:nvPr/>
        </p:nvSpPr>
        <p:spPr>
          <a:xfrm>
            <a:off x="731520" y="2743200"/>
            <a:ext cx="3210458" cy="594360"/>
          </a:xfrm>
          <a:prstGeom prst="rect">
            <a:avLst/>
          </a:prstGeom>
          <a:noFill/>
        </p:spPr>
        <p:txBody>
          <a:bodyPr wrap="square" lIns="45720" rIns="45720" tIns="18288" bIns="18288" anchor="t">
            <a:spAutoFit/>
          </a:bodyPr>
          <a:lstStyle/>
          <a:p>
            <a:pPr algn="l">
              <a:lnSpc>
                <a:spcPct val="135000"/>
              </a:lnSpc>
            </a:pPr>
            <a:r>
              <a:rPr sz="1200" b="0" i="0">
                <a:solidFill>
                  <a:srgbClr val="404040"/>
                </a:solidFill>
                <a:latin typeface="Arial"/>
              </a:rPr>
              <a:t>All-veteran unemployment (2023).</a:t>
            </a:r>
          </a:p>
          <a:p>
            <a:pPr algn="l">
              <a:lnSpc>
                <a:spcPct val="135000"/>
              </a:lnSpc>
            </a:pPr>
            <a:r>
              <a:rPr sz="1200" b="0" i="0">
                <a:solidFill>
                  <a:srgbClr val="404040"/>
                </a:solidFill>
                <a:latin typeface="Arial"/>
              </a:rPr>
              <a:t>The headline number.</a:t>
            </a:r>
          </a:p>
        </p:txBody>
      </p:sp>
      <p:sp>
        <p:nvSpPr>
          <p:cNvPr id="12" name="Rectangle 11"/>
          <p:cNvSpPr/>
          <p:nvPr/>
        </p:nvSpPr>
        <p:spPr>
          <a:xfrm>
            <a:off x="4490618" y="1828800"/>
            <a:ext cx="3576218" cy="155448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490618" y="1828800"/>
            <a:ext cx="109728" cy="155448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764938" y="2011680"/>
            <a:ext cx="3210458" cy="685800"/>
          </a:xfrm>
          <a:prstGeom prst="rect">
            <a:avLst/>
          </a:prstGeom>
          <a:noFill/>
        </p:spPr>
        <p:txBody>
          <a:bodyPr wrap="square" lIns="45720" rIns="45720" tIns="18288" bIns="18288" anchor="t">
            <a:spAutoFit/>
          </a:bodyPr>
          <a:lstStyle/>
          <a:p>
            <a:pPr algn="l">
              <a:lnSpc>
                <a:spcPct val="120000"/>
              </a:lnSpc>
            </a:pPr>
            <a:r>
              <a:rPr sz="4400" b="1" i="0">
                <a:solidFill>
                  <a:srgbClr val="C8A951"/>
                </a:solidFill>
                <a:latin typeface="Arial"/>
              </a:rPr>
              <a:t>3.3%</a:t>
            </a:r>
          </a:p>
        </p:txBody>
      </p:sp>
      <p:sp>
        <p:nvSpPr>
          <p:cNvPr id="15" name="TextBox 14"/>
          <p:cNvSpPr txBox="1"/>
          <p:nvPr/>
        </p:nvSpPr>
        <p:spPr>
          <a:xfrm>
            <a:off x="4764938" y="2743200"/>
            <a:ext cx="3210458" cy="594360"/>
          </a:xfrm>
          <a:prstGeom prst="rect">
            <a:avLst/>
          </a:prstGeom>
          <a:noFill/>
        </p:spPr>
        <p:txBody>
          <a:bodyPr wrap="square" lIns="45720" rIns="45720" tIns="18288" bIns="18288" anchor="t">
            <a:spAutoFit/>
          </a:bodyPr>
          <a:lstStyle/>
          <a:p>
            <a:pPr algn="l">
              <a:lnSpc>
                <a:spcPct val="135000"/>
              </a:lnSpc>
            </a:pPr>
            <a:r>
              <a:rPr sz="1200" b="0" i="0">
                <a:solidFill>
                  <a:srgbClr val="404040"/>
                </a:solidFill>
                <a:latin typeface="Arial"/>
              </a:rPr>
              <a:t>Post-9/11 (GWOT) veterans.</a:t>
            </a:r>
          </a:p>
          <a:p>
            <a:pPr algn="l">
              <a:lnSpc>
                <a:spcPct val="135000"/>
              </a:lnSpc>
            </a:pPr>
            <a:r>
              <a:rPr sz="1200" b="0" i="0">
                <a:solidFill>
                  <a:srgbClr val="404040"/>
                </a:solidFill>
                <a:latin typeface="Arial"/>
              </a:rPr>
              <a:t>Above the headline.</a:t>
            </a:r>
          </a:p>
        </p:txBody>
      </p:sp>
      <p:sp>
        <p:nvSpPr>
          <p:cNvPr id="16" name="Rectangle 15"/>
          <p:cNvSpPr/>
          <p:nvPr/>
        </p:nvSpPr>
        <p:spPr>
          <a:xfrm>
            <a:off x="8524036" y="1828800"/>
            <a:ext cx="3576218" cy="155448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8524036" y="1828800"/>
            <a:ext cx="109728" cy="1554480"/>
          </a:xfrm>
          <a:prstGeom prst="rect">
            <a:avLst/>
          </a:prstGeom>
          <a:solidFill>
            <a:srgbClr val="C03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798356" y="2011680"/>
            <a:ext cx="3210458" cy="685800"/>
          </a:xfrm>
          <a:prstGeom prst="rect">
            <a:avLst/>
          </a:prstGeom>
          <a:noFill/>
        </p:spPr>
        <p:txBody>
          <a:bodyPr wrap="square" lIns="45720" rIns="45720" tIns="18288" bIns="18288" anchor="t">
            <a:spAutoFit/>
          </a:bodyPr>
          <a:lstStyle/>
          <a:p>
            <a:pPr algn="l">
              <a:lnSpc>
                <a:spcPct val="120000"/>
              </a:lnSpc>
            </a:pPr>
            <a:r>
              <a:rPr sz="4400" b="1" i="0">
                <a:solidFill>
                  <a:srgbClr val="C0392B"/>
                </a:solidFill>
                <a:latin typeface="Arial"/>
              </a:rPr>
              <a:t>6.4%</a:t>
            </a:r>
          </a:p>
        </p:txBody>
      </p:sp>
      <p:sp>
        <p:nvSpPr>
          <p:cNvPr id="19" name="TextBox 18"/>
          <p:cNvSpPr txBox="1"/>
          <p:nvPr/>
        </p:nvSpPr>
        <p:spPr>
          <a:xfrm>
            <a:off x="8798356" y="2743200"/>
            <a:ext cx="3210458" cy="594360"/>
          </a:xfrm>
          <a:prstGeom prst="rect">
            <a:avLst/>
          </a:prstGeom>
          <a:noFill/>
        </p:spPr>
        <p:txBody>
          <a:bodyPr wrap="square" lIns="45720" rIns="45720" tIns="18288" bIns="18288" anchor="t">
            <a:spAutoFit/>
          </a:bodyPr>
          <a:lstStyle/>
          <a:p>
            <a:pPr algn="l">
              <a:lnSpc>
                <a:spcPct val="135000"/>
              </a:lnSpc>
            </a:pPr>
            <a:r>
              <a:rPr sz="1200" b="0" i="0">
                <a:solidFill>
                  <a:srgbClr val="404040"/>
                </a:solidFill>
                <a:latin typeface="Arial"/>
              </a:rPr>
              <a:t>GWOT veterans with disability.</a:t>
            </a:r>
          </a:p>
          <a:p>
            <a:pPr algn="l">
              <a:lnSpc>
                <a:spcPct val="135000"/>
              </a:lnSpc>
            </a:pPr>
            <a:r>
              <a:rPr sz="1200" b="0" i="0">
                <a:solidFill>
                  <a:srgbClr val="404040"/>
                </a:solidFill>
                <a:latin typeface="Arial"/>
              </a:rPr>
              <a:t>2.3× the headline.</a:t>
            </a:r>
          </a:p>
        </p:txBody>
      </p:sp>
      <p:sp>
        <p:nvSpPr>
          <p:cNvPr id="20" name="TextBox 19"/>
          <p:cNvSpPr txBox="1"/>
          <p:nvPr/>
        </p:nvSpPr>
        <p:spPr>
          <a:xfrm>
            <a:off x="457200" y="3703320"/>
            <a:ext cx="11247120" cy="365760"/>
          </a:xfrm>
          <a:prstGeom prst="rect">
            <a:avLst/>
          </a:prstGeom>
          <a:noFill/>
        </p:spPr>
        <p:txBody>
          <a:bodyPr wrap="square" lIns="45720" rIns="45720" tIns="18288" bIns="18288" anchor="t">
            <a:spAutoFit/>
          </a:bodyPr>
          <a:lstStyle/>
          <a:p>
            <a:pPr algn="l">
              <a:lnSpc>
                <a:spcPct val="120000"/>
              </a:lnSpc>
            </a:pPr>
            <a:r>
              <a:rPr sz="1600" b="1" i="0">
                <a:solidFill>
                  <a:srgbClr val="1B3A6B"/>
                </a:solidFill>
                <a:latin typeface="Arial"/>
              </a:rPr>
              <a:t>What the data actually says</a:t>
            </a:r>
          </a:p>
        </p:txBody>
      </p:sp>
      <p:sp>
        <p:nvSpPr>
          <p:cNvPr id="21" name="TextBox 20"/>
          <p:cNvSpPr txBox="1"/>
          <p:nvPr/>
        </p:nvSpPr>
        <p:spPr>
          <a:xfrm>
            <a:off x="457200" y="4114800"/>
            <a:ext cx="11247120" cy="2286000"/>
          </a:xfrm>
          <a:prstGeom prst="rect">
            <a:avLst/>
          </a:prstGeom>
          <a:noFill/>
        </p:spPr>
        <p:txBody>
          <a:bodyPr wrap="square" lIns="45720" rIns="45720" tIns="18288" bIns="18288" anchor="t">
            <a:spAutoFit/>
          </a:bodyPr>
          <a:lstStyle/>
          <a:p>
            <a:pPr algn="l">
              <a:lnSpc>
                <a:spcPct val="140000"/>
              </a:lnSpc>
            </a:pPr>
            <a:r>
              <a:rPr sz="1300" b="0" i="0">
                <a:solidFill>
                  <a:srgbClr val="404040"/>
                </a:solidFill>
                <a:latin typeface="Arial"/>
              </a:rPr>
              <a:t>The 2.8% average is an aggregate across four service eras, two disability populations, and five age bands that behave very differently. Disaggregated, the same dataset shows Post-9/11 veterans at 3.3%, disabled GWOT veterans at 6.4%, and veterans aged 18–24 at 7.2% — worse than their civilian peers. Forty-three percent of GWOT veterans carry a service-connected disability; roughly half hold a 70%+ rating — the eligibility floor for the VA's Individual Unemployability (TDIU) benefit, under which earned income is tested.</a:t>
            </a:r>
          </a:p>
          <a:p>
            <a:pPr algn="l">
              <a:lnSpc>
                <a:spcPct val="140000"/>
              </a:lnSpc>
            </a:pPr>
            <a:r>
              <a:rPr sz="1300" b="0" i="0">
                <a:solidFill>
                  <a:srgbClr val="404040"/>
                </a:solidFill>
                <a:latin typeface="Arial"/>
              </a:rPr>
              <a:t/>
            </a:r>
          </a:p>
          <a:p>
            <a:pPr algn="l">
              <a:lnSpc>
                <a:spcPct val="140000"/>
              </a:lnSpc>
            </a:pPr>
            <a:r>
              <a:rPr sz="1300" b="0" i="0">
                <a:solidFill>
                  <a:srgbClr val="404040"/>
                </a:solidFill>
                <a:latin typeface="Arial"/>
              </a:rPr>
              <a:t>Veterans aged 35 and above consistently outperform civilians. Veterans recovered from the 2020 COVID shock faster than the broader labor market. The problem is not that veterans fail — it is that the averages mask a transition-age, disability-weighted, sector-specific employment problem concentrated in the youngest and most recently separated cohort.</a:t>
            </a:r>
          </a:p>
        </p:txBody>
      </p:sp>
      <p:sp>
        <p:nvSpPr>
          <p:cNvPr id="22" name="Rectangle 21"/>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24" name="TextBox 23"/>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2 / 10</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02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Why This Analysis Matters</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Employers are making hiring decisions on an incomplete number.</a:t>
            </a:r>
          </a:p>
        </p:txBody>
      </p:sp>
      <p:sp>
        <p:nvSpPr>
          <p:cNvPr id="8" name="TextBox 7"/>
          <p:cNvSpPr txBox="1"/>
          <p:nvPr/>
        </p:nvSpPr>
        <p:spPr>
          <a:xfrm>
            <a:off x="457200" y="1828800"/>
            <a:ext cx="6583680" cy="4389120"/>
          </a:xfrm>
          <a:prstGeom prst="rect">
            <a:avLst/>
          </a:prstGeom>
          <a:noFill/>
        </p:spPr>
        <p:txBody>
          <a:bodyPr wrap="square" lIns="45720" rIns="45720" tIns="18288" bIns="18288" anchor="t">
            <a:spAutoFit/>
          </a:bodyPr>
          <a:lstStyle/>
          <a:p>
            <a:pPr algn="l">
              <a:lnSpc>
                <a:spcPct val="150000"/>
              </a:lnSpc>
            </a:pPr>
            <a:r>
              <a:rPr sz="1300" b="0" i="0">
                <a:solidFill>
                  <a:srgbClr val="404040"/>
                </a:solidFill>
                <a:latin typeface="Arial"/>
              </a:rPr>
              <a:t>Roughly 200,000 service members transition to civilian life each year. The Post-9/11 cohort is leaving service with higher rates of service-connected disability than any prior generation — 43% compared with 16% for Vietnam-era veterans.</a:t>
            </a:r>
          </a:p>
          <a:p>
            <a:pPr algn="l">
              <a:lnSpc>
                <a:spcPct val="150000"/>
              </a:lnSpc>
            </a:pPr>
            <a:r>
              <a:rPr sz="1300" b="0" i="0">
                <a:solidFill>
                  <a:srgbClr val="404040"/>
                </a:solidFill>
                <a:latin typeface="Arial"/>
              </a:rPr>
              <a:t/>
            </a:r>
          </a:p>
          <a:p>
            <a:pPr algn="l">
              <a:lnSpc>
                <a:spcPct val="150000"/>
              </a:lnSpc>
            </a:pPr>
            <a:r>
              <a:rPr sz="1300" b="0" i="0">
                <a:solidFill>
                  <a:srgbClr val="404040"/>
                </a:solidFill>
                <a:latin typeface="Arial"/>
              </a:rPr>
              <a:t>The 2.8% headline suggests the civilian labor market absorbs them well. The disaggregated data tells a different story. Within that single average sit four very different realities: Vietnam-era veterans near retirement (2.5%), Gulf War I veterans stable at mid-career (2.3%), and Post-9/11 veterans still in active transition (3.3% overall, 6.4% with disability).</a:t>
            </a:r>
          </a:p>
          <a:p>
            <a:pPr algn="l">
              <a:lnSpc>
                <a:spcPct val="150000"/>
              </a:lnSpc>
            </a:pPr>
            <a:r>
              <a:rPr sz="1300" b="0" i="0">
                <a:solidFill>
                  <a:srgbClr val="404040"/>
                </a:solidFill>
                <a:latin typeface="Arial"/>
              </a:rPr>
              <a:t/>
            </a:r>
          </a:p>
          <a:p>
            <a:pPr algn="l">
              <a:lnSpc>
                <a:spcPct val="150000"/>
              </a:lnSpc>
            </a:pPr>
            <a:r>
              <a:rPr sz="1300" b="0" i="0">
                <a:solidFill>
                  <a:srgbClr val="404040"/>
                </a:solidFill>
                <a:latin typeface="Arial"/>
              </a:rPr>
              <a:t>Employer decisions — hiring, retention, accommodation — made on the 2.8% figure are decisions made on a headline that averages the problem away.</a:t>
            </a:r>
          </a:p>
        </p:txBody>
      </p:sp>
      <p:sp>
        <p:nvSpPr>
          <p:cNvPr id="9" name="Rectangle 8"/>
          <p:cNvSpPr/>
          <p:nvPr/>
        </p:nvSpPr>
        <p:spPr>
          <a:xfrm>
            <a:off x="7498079" y="1828800"/>
            <a:ext cx="4206240" cy="4389120"/>
          </a:xfrm>
          <a:prstGeom prst="rect">
            <a:avLst/>
          </a:prstGeom>
          <a:solidFill>
            <a:srgbClr val="FDF3D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498079" y="1828800"/>
            <a:ext cx="109728" cy="438912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399" y="2148840"/>
            <a:ext cx="3749040" cy="365760"/>
          </a:xfrm>
          <a:prstGeom prst="rect">
            <a:avLst/>
          </a:prstGeom>
          <a:noFill/>
        </p:spPr>
        <p:txBody>
          <a:bodyPr wrap="square" lIns="45720" rIns="45720" tIns="18288" bIns="18288" anchor="t">
            <a:spAutoFit/>
          </a:bodyPr>
          <a:lstStyle/>
          <a:p>
            <a:pPr algn="l">
              <a:lnSpc>
                <a:spcPct val="120000"/>
              </a:lnSpc>
            </a:pPr>
            <a:r>
              <a:rPr sz="1100" b="1" i="0">
                <a:solidFill>
                  <a:srgbClr val="C8A951"/>
                </a:solidFill>
                <a:latin typeface="Arial"/>
              </a:rPr>
              <a:t>THE CORE TENSION</a:t>
            </a:r>
          </a:p>
        </p:txBody>
      </p:sp>
      <p:sp>
        <p:nvSpPr>
          <p:cNvPr id="12" name="TextBox 11"/>
          <p:cNvSpPr txBox="1"/>
          <p:nvPr/>
        </p:nvSpPr>
        <p:spPr>
          <a:xfrm>
            <a:off x="7772399" y="2514600"/>
            <a:ext cx="3749040" cy="3474720"/>
          </a:xfrm>
          <a:prstGeom prst="rect">
            <a:avLst/>
          </a:prstGeom>
          <a:noFill/>
        </p:spPr>
        <p:txBody>
          <a:bodyPr wrap="square" lIns="45720" rIns="45720" tIns="18288" bIns="18288" anchor="t">
            <a:spAutoFit/>
          </a:bodyPr>
          <a:lstStyle/>
          <a:p>
            <a:pPr algn="l">
              <a:lnSpc>
                <a:spcPct val="150000"/>
              </a:lnSpc>
            </a:pPr>
            <a:r>
              <a:rPr sz="1400" b="0" i="1">
                <a:solidFill>
                  <a:srgbClr val="1B3A6B"/>
                </a:solidFill>
                <a:latin typeface="Arial"/>
              </a:rPr>
              <a:t>“The 2.8% headline describes veterans without disabilities performing well. It does not describe the roughly 1.1 million Post-9/11 veterans with service-connected disabilities, whose true unemployment rate is 6.4% — 2.3× the headline.</a:t>
            </a:r>
          </a:p>
          <a:p>
            <a:pPr algn="l">
              <a:lnSpc>
                <a:spcPct val="150000"/>
              </a:lnSpc>
            </a:pPr>
            <a:r>
              <a:rPr sz="1400" b="0" i="1">
                <a:solidFill>
                  <a:srgbClr val="1B3A6B"/>
                </a:solidFill>
                <a:latin typeface="Arial"/>
              </a:rPr>
              <a:t/>
            </a:r>
          </a:p>
          <a:p>
            <a:pPr algn="l">
              <a:lnSpc>
                <a:spcPct val="150000"/>
              </a:lnSpc>
            </a:pPr>
            <a:r>
              <a:rPr sz="1400" b="0" i="1">
                <a:solidFill>
                  <a:srgbClr val="1B3A6B"/>
                </a:solidFill>
                <a:latin typeface="Arial"/>
              </a:rPr>
              <a:t>Any policy or hiring conversation that starts with 2.8% and stops there is working from an incomplete picture.”</a:t>
            </a:r>
          </a:p>
        </p:txBody>
      </p:sp>
      <p:sp>
        <p:nvSpPr>
          <p:cNvPr id="13" name="Rectangle 12"/>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15" name="TextBox 14"/>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3 / 10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03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The Veteran Workforce Landscape</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One word. Four very different populations.</a:t>
            </a:r>
          </a:p>
        </p:txBody>
      </p:sp>
      <p:sp>
        <p:nvSpPr>
          <p:cNvPr id="8" name="Rectangle 7"/>
          <p:cNvSpPr/>
          <p:nvPr/>
        </p:nvSpPr>
        <p:spPr>
          <a:xfrm>
            <a:off x="457200" y="1828800"/>
            <a:ext cx="2682163" cy="393192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457200" y="1828800"/>
            <a:ext cx="2682163" cy="914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2057400"/>
            <a:ext cx="2316403" cy="822960"/>
          </a:xfrm>
          <a:prstGeom prst="rect">
            <a:avLst/>
          </a:prstGeom>
          <a:noFill/>
        </p:spPr>
        <p:txBody>
          <a:bodyPr wrap="square" lIns="45720" rIns="45720" tIns="18288" bIns="18288" anchor="t">
            <a:spAutoFit/>
          </a:bodyPr>
          <a:lstStyle/>
          <a:p>
            <a:pPr algn="l">
              <a:lnSpc>
                <a:spcPct val="115000"/>
              </a:lnSpc>
            </a:pPr>
            <a:r>
              <a:rPr sz="1600" b="1" i="0">
                <a:solidFill>
                  <a:srgbClr val="1B3A6B"/>
                </a:solidFill>
                <a:latin typeface="Arial"/>
              </a:rPr>
              <a:t>Gulf War II</a:t>
            </a:r>
          </a:p>
          <a:p>
            <a:pPr algn="l">
              <a:lnSpc>
                <a:spcPct val="115000"/>
              </a:lnSpc>
            </a:pPr>
            <a:r>
              <a:rPr sz="1600" b="1" i="0">
                <a:solidFill>
                  <a:srgbClr val="1B3A6B"/>
                </a:solidFill>
                <a:latin typeface="Arial"/>
              </a:rPr>
              <a:t>(Post-9/11)</a:t>
            </a:r>
          </a:p>
        </p:txBody>
      </p:sp>
      <p:sp>
        <p:nvSpPr>
          <p:cNvPr id="11" name="TextBox 10"/>
          <p:cNvSpPr txBox="1"/>
          <p:nvPr/>
        </p:nvSpPr>
        <p:spPr>
          <a:xfrm>
            <a:off x="640080" y="2834640"/>
            <a:ext cx="2316403" cy="320040"/>
          </a:xfrm>
          <a:prstGeom prst="rect">
            <a:avLst/>
          </a:prstGeom>
          <a:noFill/>
        </p:spPr>
        <p:txBody>
          <a:bodyPr wrap="square" lIns="45720" rIns="45720" tIns="18288" bIns="18288" anchor="t">
            <a:spAutoFit/>
          </a:bodyPr>
          <a:lstStyle/>
          <a:p>
            <a:pPr algn="l">
              <a:lnSpc>
                <a:spcPct val="120000"/>
              </a:lnSpc>
            </a:pPr>
            <a:r>
              <a:rPr sz="1000" b="0" i="1">
                <a:solidFill>
                  <a:srgbClr val="808080"/>
                </a:solidFill>
                <a:latin typeface="Arial"/>
              </a:rPr>
              <a:t>Sep 2001 – Present</a:t>
            </a:r>
          </a:p>
        </p:txBody>
      </p:sp>
      <p:sp>
        <p:nvSpPr>
          <p:cNvPr id="12" name="TextBox 11"/>
          <p:cNvSpPr txBox="1"/>
          <p:nvPr/>
        </p:nvSpPr>
        <p:spPr>
          <a:xfrm>
            <a:off x="640080" y="3291840"/>
            <a:ext cx="2316403" cy="822960"/>
          </a:xfrm>
          <a:prstGeom prst="rect">
            <a:avLst/>
          </a:prstGeom>
          <a:noFill/>
        </p:spPr>
        <p:txBody>
          <a:bodyPr wrap="square" lIns="45720" rIns="45720" tIns="18288" bIns="18288" anchor="t">
            <a:spAutoFit/>
          </a:bodyPr>
          <a:lstStyle/>
          <a:p>
            <a:pPr algn="l">
              <a:lnSpc>
                <a:spcPct val="120000"/>
              </a:lnSpc>
            </a:pPr>
            <a:r>
              <a:rPr sz="3600" b="1" i="0">
                <a:solidFill>
                  <a:srgbClr val="C8A951"/>
                </a:solidFill>
                <a:latin typeface="Arial"/>
              </a:rPr>
              <a:t>43%</a:t>
            </a:r>
          </a:p>
        </p:txBody>
      </p:sp>
      <p:sp>
        <p:nvSpPr>
          <p:cNvPr id="13" name="TextBox 12"/>
          <p:cNvSpPr txBox="1"/>
          <p:nvPr/>
        </p:nvSpPr>
        <p:spPr>
          <a:xfrm>
            <a:off x="640080" y="4114800"/>
            <a:ext cx="2316403" cy="365760"/>
          </a:xfrm>
          <a:prstGeom prst="rect">
            <a:avLst/>
          </a:prstGeom>
          <a:noFill/>
        </p:spPr>
        <p:txBody>
          <a:bodyPr wrap="square" lIns="45720" rIns="45720" tIns="18288" bIns="18288" anchor="t">
            <a:spAutoFit/>
          </a:bodyPr>
          <a:lstStyle/>
          <a:p>
            <a:pPr algn="l">
              <a:lnSpc>
                <a:spcPct val="120000"/>
              </a:lnSpc>
            </a:pPr>
            <a:r>
              <a:rPr sz="1100" b="0" i="1">
                <a:solidFill>
                  <a:srgbClr val="808080"/>
                </a:solidFill>
                <a:latin typeface="Arial"/>
              </a:rPr>
              <a:t>with SCD</a:t>
            </a:r>
          </a:p>
        </p:txBody>
      </p:sp>
      <p:sp>
        <p:nvSpPr>
          <p:cNvPr id="14" name="TextBox 13"/>
          <p:cNvSpPr txBox="1"/>
          <p:nvPr/>
        </p:nvSpPr>
        <p:spPr>
          <a:xfrm>
            <a:off x="640080" y="4572000"/>
            <a:ext cx="2316403" cy="109728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Most active transition cohort. Youngest age profile. Highest disability rate.</a:t>
            </a:r>
          </a:p>
        </p:txBody>
      </p:sp>
      <p:sp>
        <p:nvSpPr>
          <p:cNvPr id="15" name="Rectangle 14"/>
          <p:cNvSpPr/>
          <p:nvPr/>
        </p:nvSpPr>
        <p:spPr>
          <a:xfrm>
            <a:off x="3482035" y="1828800"/>
            <a:ext cx="2682163" cy="393192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482035" y="1828800"/>
            <a:ext cx="2682163" cy="914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664915" y="2057400"/>
            <a:ext cx="2316403" cy="822960"/>
          </a:xfrm>
          <a:prstGeom prst="rect">
            <a:avLst/>
          </a:prstGeom>
          <a:noFill/>
        </p:spPr>
        <p:txBody>
          <a:bodyPr wrap="square" lIns="45720" rIns="45720" tIns="18288" bIns="18288" anchor="t">
            <a:spAutoFit/>
          </a:bodyPr>
          <a:lstStyle/>
          <a:p>
            <a:pPr algn="l">
              <a:lnSpc>
                <a:spcPct val="115000"/>
              </a:lnSpc>
            </a:pPr>
            <a:r>
              <a:rPr sz="1600" b="1" i="0">
                <a:solidFill>
                  <a:srgbClr val="1B3A6B"/>
                </a:solidFill>
                <a:latin typeface="Arial"/>
              </a:rPr>
              <a:t>Gulf War Era I</a:t>
            </a:r>
          </a:p>
        </p:txBody>
      </p:sp>
      <p:sp>
        <p:nvSpPr>
          <p:cNvPr id="18" name="TextBox 17"/>
          <p:cNvSpPr txBox="1"/>
          <p:nvPr/>
        </p:nvSpPr>
        <p:spPr>
          <a:xfrm>
            <a:off x="3664915" y="2834640"/>
            <a:ext cx="2316403" cy="320040"/>
          </a:xfrm>
          <a:prstGeom prst="rect">
            <a:avLst/>
          </a:prstGeom>
          <a:noFill/>
        </p:spPr>
        <p:txBody>
          <a:bodyPr wrap="square" lIns="45720" rIns="45720" tIns="18288" bIns="18288" anchor="t">
            <a:spAutoFit/>
          </a:bodyPr>
          <a:lstStyle/>
          <a:p>
            <a:pPr algn="l">
              <a:lnSpc>
                <a:spcPct val="120000"/>
              </a:lnSpc>
            </a:pPr>
            <a:r>
              <a:rPr sz="1000" b="0" i="1">
                <a:solidFill>
                  <a:srgbClr val="808080"/>
                </a:solidFill>
                <a:latin typeface="Arial"/>
              </a:rPr>
              <a:t>Aug 1990 – Aug 2001</a:t>
            </a:r>
          </a:p>
        </p:txBody>
      </p:sp>
      <p:sp>
        <p:nvSpPr>
          <p:cNvPr id="19" name="TextBox 18"/>
          <p:cNvSpPr txBox="1"/>
          <p:nvPr/>
        </p:nvSpPr>
        <p:spPr>
          <a:xfrm>
            <a:off x="3664915" y="3291840"/>
            <a:ext cx="2316403" cy="822960"/>
          </a:xfrm>
          <a:prstGeom prst="rect">
            <a:avLst/>
          </a:prstGeom>
          <a:noFill/>
        </p:spPr>
        <p:txBody>
          <a:bodyPr wrap="square" lIns="45720" rIns="45720" tIns="18288" bIns="18288" anchor="t">
            <a:spAutoFit/>
          </a:bodyPr>
          <a:lstStyle/>
          <a:p>
            <a:pPr algn="l">
              <a:lnSpc>
                <a:spcPct val="120000"/>
              </a:lnSpc>
            </a:pPr>
            <a:r>
              <a:rPr sz="3600" b="1" i="0">
                <a:solidFill>
                  <a:srgbClr val="1B3A6B"/>
                </a:solidFill>
                <a:latin typeface="Arial"/>
              </a:rPr>
              <a:t>27%</a:t>
            </a:r>
          </a:p>
        </p:txBody>
      </p:sp>
      <p:sp>
        <p:nvSpPr>
          <p:cNvPr id="20" name="TextBox 19"/>
          <p:cNvSpPr txBox="1"/>
          <p:nvPr/>
        </p:nvSpPr>
        <p:spPr>
          <a:xfrm>
            <a:off x="3664915" y="4114800"/>
            <a:ext cx="2316403" cy="365760"/>
          </a:xfrm>
          <a:prstGeom prst="rect">
            <a:avLst/>
          </a:prstGeom>
          <a:noFill/>
        </p:spPr>
        <p:txBody>
          <a:bodyPr wrap="square" lIns="45720" rIns="45720" tIns="18288" bIns="18288" anchor="t">
            <a:spAutoFit/>
          </a:bodyPr>
          <a:lstStyle/>
          <a:p>
            <a:pPr algn="l">
              <a:lnSpc>
                <a:spcPct val="120000"/>
              </a:lnSpc>
            </a:pPr>
            <a:r>
              <a:rPr sz="1100" b="0" i="1">
                <a:solidFill>
                  <a:srgbClr val="808080"/>
                </a:solidFill>
                <a:latin typeface="Arial"/>
              </a:rPr>
              <a:t>with SCD</a:t>
            </a:r>
          </a:p>
        </p:txBody>
      </p:sp>
      <p:sp>
        <p:nvSpPr>
          <p:cNvPr id="21" name="TextBox 20"/>
          <p:cNvSpPr txBox="1"/>
          <p:nvPr/>
        </p:nvSpPr>
        <p:spPr>
          <a:xfrm>
            <a:off x="3664915" y="4572000"/>
            <a:ext cx="2316403" cy="109728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Mid-career stability. Desert Storm and interwar peacekeeping. Professionally settled.</a:t>
            </a:r>
          </a:p>
        </p:txBody>
      </p:sp>
      <p:sp>
        <p:nvSpPr>
          <p:cNvPr id="22" name="Rectangle 21"/>
          <p:cNvSpPr/>
          <p:nvPr/>
        </p:nvSpPr>
        <p:spPr>
          <a:xfrm>
            <a:off x="6506870" y="1828800"/>
            <a:ext cx="2682163" cy="393192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506870" y="1828800"/>
            <a:ext cx="2682163" cy="91440"/>
          </a:xfrm>
          <a:prstGeom prst="rect">
            <a:avLst/>
          </a:prstGeom>
          <a:solidFill>
            <a:srgbClr val="80808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689750" y="2057400"/>
            <a:ext cx="2316403" cy="822960"/>
          </a:xfrm>
          <a:prstGeom prst="rect">
            <a:avLst/>
          </a:prstGeom>
          <a:noFill/>
        </p:spPr>
        <p:txBody>
          <a:bodyPr wrap="square" lIns="45720" rIns="45720" tIns="18288" bIns="18288" anchor="t">
            <a:spAutoFit/>
          </a:bodyPr>
          <a:lstStyle/>
          <a:p>
            <a:pPr algn="l">
              <a:lnSpc>
                <a:spcPct val="115000"/>
              </a:lnSpc>
            </a:pPr>
            <a:r>
              <a:rPr sz="1600" b="1" i="0">
                <a:solidFill>
                  <a:srgbClr val="1B3A6B"/>
                </a:solidFill>
                <a:latin typeface="Arial"/>
              </a:rPr>
              <a:t>Vietnam Era</a:t>
            </a:r>
          </a:p>
        </p:txBody>
      </p:sp>
      <p:sp>
        <p:nvSpPr>
          <p:cNvPr id="25" name="TextBox 24"/>
          <p:cNvSpPr txBox="1"/>
          <p:nvPr/>
        </p:nvSpPr>
        <p:spPr>
          <a:xfrm>
            <a:off x="6689750" y="2834640"/>
            <a:ext cx="2316403" cy="320040"/>
          </a:xfrm>
          <a:prstGeom prst="rect">
            <a:avLst/>
          </a:prstGeom>
          <a:noFill/>
        </p:spPr>
        <p:txBody>
          <a:bodyPr wrap="square" lIns="45720" rIns="45720" tIns="18288" bIns="18288" anchor="t">
            <a:spAutoFit/>
          </a:bodyPr>
          <a:lstStyle/>
          <a:p>
            <a:pPr algn="l">
              <a:lnSpc>
                <a:spcPct val="120000"/>
              </a:lnSpc>
            </a:pPr>
            <a:r>
              <a:rPr sz="1000" b="0" i="1">
                <a:solidFill>
                  <a:srgbClr val="808080"/>
                </a:solidFill>
                <a:latin typeface="Arial"/>
              </a:rPr>
              <a:t>Aug 1964 – Apr 1975</a:t>
            </a:r>
          </a:p>
        </p:txBody>
      </p:sp>
      <p:sp>
        <p:nvSpPr>
          <p:cNvPr id="26" name="TextBox 25"/>
          <p:cNvSpPr txBox="1"/>
          <p:nvPr/>
        </p:nvSpPr>
        <p:spPr>
          <a:xfrm>
            <a:off x="6689750" y="3291840"/>
            <a:ext cx="2316403" cy="822960"/>
          </a:xfrm>
          <a:prstGeom prst="rect">
            <a:avLst/>
          </a:prstGeom>
          <a:noFill/>
        </p:spPr>
        <p:txBody>
          <a:bodyPr wrap="square" lIns="45720" rIns="45720" tIns="18288" bIns="18288" anchor="t">
            <a:spAutoFit/>
          </a:bodyPr>
          <a:lstStyle/>
          <a:p>
            <a:pPr algn="l">
              <a:lnSpc>
                <a:spcPct val="120000"/>
              </a:lnSpc>
            </a:pPr>
            <a:r>
              <a:rPr sz="3600" b="1" i="0">
                <a:solidFill>
                  <a:srgbClr val="808080"/>
                </a:solidFill>
                <a:latin typeface="Arial"/>
              </a:rPr>
              <a:t>16%</a:t>
            </a:r>
          </a:p>
        </p:txBody>
      </p:sp>
      <p:sp>
        <p:nvSpPr>
          <p:cNvPr id="27" name="TextBox 26"/>
          <p:cNvSpPr txBox="1"/>
          <p:nvPr/>
        </p:nvSpPr>
        <p:spPr>
          <a:xfrm>
            <a:off x="6689750" y="4114800"/>
            <a:ext cx="2316403" cy="365760"/>
          </a:xfrm>
          <a:prstGeom prst="rect">
            <a:avLst/>
          </a:prstGeom>
          <a:noFill/>
        </p:spPr>
        <p:txBody>
          <a:bodyPr wrap="square" lIns="45720" rIns="45720" tIns="18288" bIns="18288" anchor="t">
            <a:spAutoFit/>
          </a:bodyPr>
          <a:lstStyle/>
          <a:p>
            <a:pPr algn="l">
              <a:lnSpc>
                <a:spcPct val="120000"/>
              </a:lnSpc>
            </a:pPr>
            <a:r>
              <a:rPr sz="1100" b="0" i="1">
                <a:solidFill>
                  <a:srgbClr val="808080"/>
                </a:solidFill>
                <a:latin typeface="Arial"/>
              </a:rPr>
              <a:t>with SCD</a:t>
            </a:r>
          </a:p>
        </p:txBody>
      </p:sp>
      <p:sp>
        <p:nvSpPr>
          <p:cNvPr id="28" name="TextBox 27"/>
          <p:cNvSpPr txBox="1"/>
          <p:nvPr/>
        </p:nvSpPr>
        <p:spPr>
          <a:xfrm>
            <a:off x="6689750" y="4572000"/>
            <a:ext cx="2316403" cy="109728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Largely at or near retirement. Lower labor-force participation.</a:t>
            </a:r>
          </a:p>
        </p:txBody>
      </p:sp>
      <p:sp>
        <p:nvSpPr>
          <p:cNvPr id="29" name="Rectangle 28"/>
          <p:cNvSpPr/>
          <p:nvPr/>
        </p:nvSpPr>
        <p:spPr>
          <a:xfrm>
            <a:off x="9531705" y="1828800"/>
            <a:ext cx="2682163" cy="393192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9531705" y="1828800"/>
            <a:ext cx="2682163" cy="91440"/>
          </a:xfrm>
          <a:prstGeom prst="rect">
            <a:avLst/>
          </a:prstGeom>
          <a:solidFill>
            <a:srgbClr val="80808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714585" y="2057400"/>
            <a:ext cx="2316403" cy="822960"/>
          </a:xfrm>
          <a:prstGeom prst="rect">
            <a:avLst/>
          </a:prstGeom>
          <a:noFill/>
        </p:spPr>
        <p:txBody>
          <a:bodyPr wrap="square" lIns="45720" rIns="45720" tIns="18288" bIns="18288" anchor="t">
            <a:spAutoFit/>
          </a:bodyPr>
          <a:lstStyle/>
          <a:p>
            <a:pPr algn="l">
              <a:lnSpc>
                <a:spcPct val="115000"/>
              </a:lnSpc>
            </a:pPr>
            <a:r>
              <a:rPr sz="1600" b="1" i="0">
                <a:solidFill>
                  <a:srgbClr val="1B3A6B"/>
                </a:solidFill>
                <a:latin typeface="Arial"/>
              </a:rPr>
              <a:t>Korean / WWII /</a:t>
            </a:r>
          </a:p>
          <a:p>
            <a:pPr algn="l">
              <a:lnSpc>
                <a:spcPct val="115000"/>
              </a:lnSpc>
            </a:pPr>
            <a:r>
              <a:rPr sz="1600" b="1" i="0">
                <a:solidFill>
                  <a:srgbClr val="1B3A6B"/>
                </a:solidFill>
                <a:latin typeface="Arial"/>
              </a:rPr>
              <a:t>Earlier</a:t>
            </a:r>
          </a:p>
        </p:txBody>
      </p:sp>
      <p:sp>
        <p:nvSpPr>
          <p:cNvPr id="32" name="TextBox 31"/>
          <p:cNvSpPr txBox="1"/>
          <p:nvPr/>
        </p:nvSpPr>
        <p:spPr>
          <a:xfrm>
            <a:off x="9714585" y="2834640"/>
            <a:ext cx="2316403" cy="320040"/>
          </a:xfrm>
          <a:prstGeom prst="rect">
            <a:avLst/>
          </a:prstGeom>
          <a:noFill/>
        </p:spPr>
        <p:txBody>
          <a:bodyPr wrap="square" lIns="45720" rIns="45720" tIns="18288" bIns="18288" anchor="t">
            <a:spAutoFit/>
          </a:bodyPr>
          <a:lstStyle/>
          <a:p>
            <a:pPr algn="l">
              <a:lnSpc>
                <a:spcPct val="120000"/>
              </a:lnSpc>
            </a:pPr>
            <a:r>
              <a:rPr sz="1000" b="0" i="1">
                <a:solidFill>
                  <a:srgbClr val="808080"/>
                </a:solidFill>
                <a:latin typeface="Arial"/>
              </a:rPr>
              <a:t>Pre-1964 service</a:t>
            </a:r>
          </a:p>
        </p:txBody>
      </p:sp>
      <p:sp>
        <p:nvSpPr>
          <p:cNvPr id="33" name="TextBox 32"/>
          <p:cNvSpPr txBox="1"/>
          <p:nvPr/>
        </p:nvSpPr>
        <p:spPr>
          <a:xfrm>
            <a:off x="9714585" y="3291840"/>
            <a:ext cx="2316403" cy="822960"/>
          </a:xfrm>
          <a:prstGeom prst="rect">
            <a:avLst/>
          </a:prstGeom>
          <a:noFill/>
        </p:spPr>
        <p:txBody>
          <a:bodyPr wrap="square" lIns="45720" rIns="45720" tIns="18288" bIns="18288" anchor="t">
            <a:spAutoFit/>
          </a:bodyPr>
          <a:lstStyle/>
          <a:p>
            <a:pPr algn="l">
              <a:lnSpc>
                <a:spcPct val="120000"/>
              </a:lnSpc>
            </a:pPr>
            <a:r>
              <a:rPr sz="3600" b="1" i="0">
                <a:solidFill>
                  <a:srgbClr val="808080"/>
                </a:solidFill>
                <a:latin typeface="Arial"/>
              </a:rPr>
              <a:t>9%</a:t>
            </a:r>
          </a:p>
        </p:txBody>
      </p:sp>
      <p:sp>
        <p:nvSpPr>
          <p:cNvPr id="34" name="TextBox 33"/>
          <p:cNvSpPr txBox="1"/>
          <p:nvPr/>
        </p:nvSpPr>
        <p:spPr>
          <a:xfrm>
            <a:off x="9714585" y="4114800"/>
            <a:ext cx="2316403" cy="365760"/>
          </a:xfrm>
          <a:prstGeom prst="rect">
            <a:avLst/>
          </a:prstGeom>
          <a:noFill/>
        </p:spPr>
        <p:txBody>
          <a:bodyPr wrap="square" lIns="45720" rIns="45720" tIns="18288" bIns="18288" anchor="t">
            <a:spAutoFit/>
          </a:bodyPr>
          <a:lstStyle/>
          <a:p>
            <a:pPr algn="l">
              <a:lnSpc>
                <a:spcPct val="120000"/>
              </a:lnSpc>
            </a:pPr>
            <a:r>
              <a:rPr sz="1100" b="0" i="1">
                <a:solidFill>
                  <a:srgbClr val="808080"/>
                </a:solidFill>
                <a:latin typeface="Arial"/>
              </a:rPr>
              <a:t>with SCD</a:t>
            </a:r>
          </a:p>
        </p:txBody>
      </p:sp>
      <p:sp>
        <p:nvSpPr>
          <p:cNvPr id="35" name="TextBox 34"/>
          <p:cNvSpPr txBox="1"/>
          <p:nvPr/>
        </p:nvSpPr>
        <p:spPr>
          <a:xfrm>
            <a:off x="9714585" y="4572000"/>
            <a:ext cx="2316403" cy="1097280"/>
          </a:xfrm>
          <a:prstGeom prst="rect">
            <a:avLst/>
          </a:prstGeom>
          <a:noFill/>
        </p:spPr>
        <p:txBody>
          <a:bodyPr wrap="square" lIns="45720" rIns="45720" tIns="18288" bIns="18288" anchor="t">
            <a:spAutoFit/>
          </a:bodyPr>
          <a:lstStyle/>
          <a:p>
            <a:pPr algn="l">
              <a:lnSpc>
                <a:spcPct val="140000"/>
              </a:lnSpc>
            </a:pPr>
            <a:r>
              <a:rPr sz="1100" b="0" i="0">
                <a:solidFill>
                  <a:srgbClr val="404040"/>
                </a:solidFill>
                <a:latin typeface="Arial"/>
              </a:rPr>
              <a:t>Oldest cohort. Majority retired. Smallest working population.</a:t>
            </a:r>
          </a:p>
        </p:txBody>
      </p:sp>
      <p:sp>
        <p:nvSpPr>
          <p:cNvPr id="36" name="TextBox 35"/>
          <p:cNvSpPr txBox="1"/>
          <p:nvPr/>
        </p:nvSpPr>
        <p:spPr>
          <a:xfrm>
            <a:off x="457200" y="5852160"/>
            <a:ext cx="11247120" cy="365760"/>
          </a:xfrm>
          <a:prstGeom prst="rect">
            <a:avLst/>
          </a:prstGeom>
          <a:noFill/>
        </p:spPr>
        <p:txBody>
          <a:bodyPr wrap="square" lIns="45720" rIns="45720" tIns="18288" bIns="18288" anchor="t">
            <a:spAutoFit/>
          </a:bodyPr>
          <a:lstStyle/>
          <a:p>
            <a:pPr algn="l">
              <a:lnSpc>
                <a:spcPct val="120000"/>
              </a:lnSpc>
            </a:pPr>
            <a:r>
              <a:rPr sz="1200" b="0" i="1">
                <a:solidFill>
                  <a:srgbClr val="1B3A6B"/>
                </a:solidFill>
                <a:latin typeface="Arial"/>
              </a:rPr>
              <a:t>Disability prevalence rises with each successive generation of veterans.</a:t>
            </a:r>
          </a:p>
        </p:txBody>
      </p:sp>
      <p:sp>
        <p:nvSpPr>
          <p:cNvPr id="37" name="Rectangle 36"/>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39" name="TextBox 38"/>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4 / 10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04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Finding 01  |  The Misleading Average</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The 2.8% number is real. It is also the smallest part of the story.</a:t>
            </a:r>
          </a:p>
        </p:txBody>
      </p:sp>
      <p:graphicFrame>
        <p:nvGraphicFramePr>
          <p:cNvPr id="8" name="Chart 7"/>
          <p:cNvGraphicFramePr>
            <a:graphicFrameLocks noGrp="1"/>
          </p:cNvGraphicFramePr>
          <p:nvPr/>
        </p:nvGraphicFramePr>
        <p:xfrm>
          <a:off x="457200" y="1828800"/>
          <a:ext cx="7589520" cy="4114800"/>
        </p:xfrm>
        <a:graphic>
          <a:graphicData uri="http://schemas.openxmlformats.org/drawingml/2006/chart">
            <c:chart xmlns:c="http://schemas.openxmlformats.org/drawingml/2006/chart" r:id="rId2"/>
          </a:graphicData>
        </a:graphic>
      </p:graphicFrame>
      <p:sp>
        <p:nvSpPr>
          <p:cNvPr id="9" name="Rectangle 8"/>
          <p:cNvSpPr/>
          <p:nvPr/>
        </p:nvSpPr>
        <p:spPr>
          <a:xfrm>
            <a:off x="8412480" y="1828800"/>
            <a:ext cx="3383280" cy="4114800"/>
          </a:xfrm>
          <a:prstGeom prst="rect">
            <a:avLst/>
          </a:prstGeom>
          <a:solidFill>
            <a:srgbClr val="D6E4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8412480" y="1828800"/>
            <a:ext cx="109728" cy="41148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641080" y="2103120"/>
            <a:ext cx="3017520" cy="365760"/>
          </a:xfrm>
          <a:prstGeom prst="rect">
            <a:avLst/>
          </a:prstGeom>
          <a:noFill/>
        </p:spPr>
        <p:txBody>
          <a:bodyPr wrap="square" lIns="45720" rIns="45720" tIns="18288" bIns="18288" anchor="t">
            <a:spAutoFit/>
          </a:bodyPr>
          <a:lstStyle/>
          <a:p>
            <a:pPr algn="l">
              <a:lnSpc>
                <a:spcPct val="120000"/>
              </a:lnSpc>
            </a:pPr>
            <a:r>
              <a:rPr sz="1100" b="1" i="0">
                <a:solidFill>
                  <a:srgbClr val="1B3A6B"/>
                </a:solidFill>
                <a:latin typeface="Arial"/>
              </a:rPr>
              <a:t>WHAT THE CHART SHOWS</a:t>
            </a:r>
          </a:p>
        </p:txBody>
      </p:sp>
      <p:sp>
        <p:nvSpPr>
          <p:cNvPr id="12" name="TextBox 11"/>
          <p:cNvSpPr txBox="1"/>
          <p:nvPr/>
        </p:nvSpPr>
        <p:spPr>
          <a:xfrm>
            <a:off x="8641080" y="2514600"/>
            <a:ext cx="3017520" cy="3200400"/>
          </a:xfrm>
          <a:prstGeom prst="rect">
            <a:avLst/>
          </a:prstGeom>
          <a:noFill/>
        </p:spPr>
        <p:txBody>
          <a:bodyPr wrap="square" lIns="45720" rIns="45720" tIns="18288" bIns="18288" anchor="t">
            <a:spAutoFit/>
          </a:bodyPr>
          <a:lstStyle/>
          <a:p>
            <a:pPr algn="l">
              <a:lnSpc>
                <a:spcPct val="145000"/>
              </a:lnSpc>
            </a:pPr>
            <a:r>
              <a:rPr sz="1200" b="0" i="0">
                <a:solidFill>
                  <a:srgbClr val="404040"/>
                </a:solidFill>
                <a:latin typeface="Arial"/>
              </a:rPr>
              <a:t>The all-veteran headline (2.8%) is lower than the nonveteran rate — a clean comparison that looks favorable.</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Zoom into the GWOT cohort and the rate climbs to 3.3%. Add service-connected disability and it climbs to 6.4% — the same data set, telling a very different story.</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Both numbers are in the same BLS release. Only one makes the summary.</a:t>
            </a:r>
          </a:p>
        </p:txBody>
      </p:sp>
      <p:sp>
        <p:nvSpPr>
          <p:cNvPr id="13" name="Rectangle 12"/>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15" name="TextBox 14"/>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5 / 10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05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Finding 02  |  The Age Reversal</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The veteran employment story inverts at the transition point.</a:t>
            </a:r>
          </a:p>
        </p:txBody>
      </p:sp>
      <p:graphicFrame>
        <p:nvGraphicFramePr>
          <p:cNvPr id="8" name="Chart 7"/>
          <p:cNvGraphicFramePr>
            <a:graphicFrameLocks noGrp="1"/>
          </p:cNvGraphicFramePr>
          <p:nvPr/>
        </p:nvGraphicFramePr>
        <p:xfrm>
          <a:off x="457200" y="1828800"/>
          <a:ext cx="7589520" cy="4114800"/>
        </p:xfrm>
        <a:graphic>
          <a:graphicData uri="http://schemas.openxmlformats.org/drawingml/2006/chart">
            <c:chart xmlns:c="http://schemas.openxmlformats.org/drawingml/2006/chart" r:id="rId2"/>
          </a:graphicData>
        </a:graphic>
      </p:graphicFrame>
      <p:sp>
        <p:nvSpPr>
          <p:cNvPr id="9" name="Rectangle 8"/>
          <p:cNvSpPr/>
          <p:nvPr/>
        </p:nvSpPr>
        <p:spPr>
          <a:xfrm>
            <a:off x="8412480" y="1828800"/>
            <a:ext cx="3383280" cy="4114800"/>
          </a:xfrm>
          <a:prstGeom prst="rect">
            <a:avLst/>
          </a:prstGeom>
          <a:solidFill>
            <a:srgbClr val="FDF3D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8412480" y="1828800"/>
            <a:ext cx="109728" cy="411480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641080" y="2103120"/>
            <a:ext cx="3017520" cy="365760"/>
          </a:xfrm>
          <a:prstGeom prst="rect">
            <a:avLst/>
          </a:prstGeom>
          <a:noFill/>
        </p:spPr>
        <p:txBody>
          <a:bodyPr wrap="square" lIns="45720" rIns="45720" tIns="18288" bIns="18288" anchor="t">
            <a:spAutoFit/>
          </a:bodyPr>
          <a:lstStyle/>
          <a:p>
            <a:pPr algn="l">
              <a:lnSpc>
                <a:spcPct val="120000"/>
              </a:lnSpc>
            </a:pPr>
            <a:r>
              <a:rPr sz="1100" b="1" i="0">
                <a:solidFill>
                  <a:srgbClr val="1B3A6B"/>
                </a:solidFill>
                <a:latin typeface="Arial"/>
              </a:rPr>
              <a:t>WHERE THE GAP LIVES</a:t>
            </a:r>
          </a:p>
        </p:txBody>
      </p:sp>
      <p:sp>
        <p:nvSpPr>
          <p:cNvPr id="12" name="TextBox 11"/>
          <p:cNvSpPr txBox="1"/>
          <p:nvPr/>
        </p:nvSpPr>
        <p:spPr>
          <a:xfrm>
            <a:off x="8641080" y="2514600"/>
            <a:ext cx="3017520" cy="3200400"/>
          </a:xfrm>
          <a:prstGeom prst="rect">
            <a:avLst/>
          </a:prstGeom>
          <a:noFill/>
        </p:spPr>
        <p:txBody>
          <a:bodyPr wrap="square" lIns="45720" rIns="45720" tIns="18288" bIns="18288" anchor="t">
            <a:spAutoFit/>
          </a:bodyPr>
          <a:lstStyle/>
          <a:p>
            <a:pPr algn="l">
              <a:lnSpc>
                <a:spcPct val="145000"/>
              </a:lnSpc>
            </a:pPr>
            <a:r>
              <a:rPr sz="1200" b="0" i="0">
                <a:solidFill>
                  <a:srgbClr val="404040"/>
                </a:solidFill>
                <a:latin typeface="Arial"/>
              </a:rPr>
              <a:t>Ages 18–24: veterans at 7.2% vs. nonveterans at 7.0%. The only age band where veterans underperform — and the one most critical for post-service transition.</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Ages 35–54: veterans at 2.1% vs. nonveterans at 2.7%. Military leadership, operational discipline, and project-management experience translate clearly.</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The friction is concentrated at transition. It resolves by mid-career.</a:t>
            </a:r>
          </a:p>
        </p:txBody>
      </p:sp>
      <p:sp>
        <p:nvSpPr>
          <p:cNvPr id="13" name="Rectangle 12"/>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15" name="TextBox 14"/>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6 / 10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06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Finding 03  |  The Disability Multiplier</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The single largest driver of the employment gap.</a:t>
            </a:r>
          </a:p>
        </p:txBody>
      </p:sp>
      <p:graphicFrame>
        <p:nvGraphicFramePr>
          <p:cNvPr id="8" name="Chart 7"/>
          <p:cNvGraphicFramePr>
            <a:graphicFrameLocks noGrp="1"/>
          </p:cNvGraphicFramePr>
          <p:nvPr/>
        </p:nvGraphicFramePr>
        <p:xfrm>
          <a:off x="457200" y="1828800"/>
          <a:ext cx="7589520" cy="4114800"/>
        </p:xfrm>
        <a:graphic>
          <a:graphicData uri="http://schemas.openxmlformats.org/drawingml/2006/chart">
            <c:chart xmlns:c="http://schemas.openxmlformats.org/drawingml/2006/chart" r:id="rId2"/>
          </a:graphicData>
        </a:graphic>
      </p:graphicFrame>
      <p:sp>
        <p:nvSpPr>
          <p:cNvPr id="9" name="Rectangle 8"/>
          <p:cNvSpPr/>
          <p:nvPr/>
        </p:nvSpPr>
        <p:spPr>
          <a:xfrm>
            <a:off x="8412480" y="1828800"/>
            <a:ext cx="3383280" cy="411480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8412480" y="1828800"/>
            <a:ext cx="109728" cy="4114800"/>
          </a:xfrm>
          <a:prstGeom prst="rect">
            <a:avLst/>
          </a:prstGeom>
          <a:solidFill>
            <a:srgbClr val="C03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641080" y="2103120"/>
            <a:ext cx="3017520" cy="365760"/>
          </a:xfrm>
          <a:prstGeom prst="rect">
            <a:avLst/>
          </a:prstGeom>
          <a:noFill/>
        </p:spPr>
        <p:txBody>
          <a:bodyPr wrap="square" lIns="45720" rIns="45720" tIns="18288" bIns="18288" anchor="t">
            <a:spAutoFit/>
          </a:bodyPr>
          <a:lstStyle/>
          <a:p>
            <a:pPr algn="l">
              <a:lnSpc>
                <a:spcPct val="120000"/>
              </a:lnSpc>
            </a:pPr>
            <a:r>
              <a:rPr sz="1100" b="1" i="0">
                <a:solidFill>
                  <a:srgbClr val="C0392B"/>
                </a:solidFill>
                <a:latin typeface="Arial"/>
              </a:rPr>
              <a:t>THE CONCEALED RATE</a:t>
            </a:r>
          </a:p>
        </p:txBody>
      </p:sp>
      <p:sp>
        <p:nvSpPr>
          <p:cNvPr id="12" name="TextBox 11"/>
          <p:cNvSpPr txBox="1"/>
          <p:nvPr/>
        </p:nvSpPr>
        <p:spPr>
          <a:xfrm>
            <a:off x="8641080" y="2514600"/>
            <a:ext cx="3017520" cy="3200400"/>
          </a:xfrm>
          <a:prstGeom prst="rect">
            <a:avLst/>
          </a:prstGeom>
          <a:noFill/>
        </p:spPr>
        <p:txBody>
          <a:bodyPr wrap="square" lIns="45720" rIns="45720" tIns="18288" bIns="18288" anchor="t">
            <a:spAutoFit/>
          </a:bodyPr>
          <a:lstStyle/>
          <a:p>
            <a:pPr algn="l">
              <a:lnSpc>
                <a:spcPct val="140000"/>
              </a:lnSpc>
            </a:pPr>
            <a:r>
              <a:rPr sz="1200" b="0" i="0">
                <a:solidFill>
                  <a:srgbClr val="404040"/>
                </a:solidFill>
                <a:latin typeface="Arial"/>
              </a:rPr>
              <a:t>43% of Post-9/11 veterans carry a service-connected disability — roughly 1.1 million people in the labor force.</a:t>
            </a:r>
          </a:p>
          <a:p>
            <a:pPr algn="l">
              <a:lnSpc>
                <a:spcPct val="140000"/>
              </a:lnSpc>
            </a:pPr>
            <a:r>
              <a:rPr sz="1200" b="0" i="0">
                <a:solidFill>
                  <a:srgbClr val="404040"/>
                </a:solidFill>
                <a:latin typeface="Arial"/>
              </a:rPr>
              <a:t/>
            </a:r>
          </a:p>
          <a:p>
            <a:pPr algn="l">
              <a:lnSpc>
                <a:spcPct val="140000"/>
              </a:lnSpc>
            </a:pPr>
            <a:r>
              <a:rPr sz="1200" b="0" i="0">
                <a:solidFill>
                  <a:srgbClr val="404040"/>
                </a:solidFill>
                <a:latin typeface="Arial"/>
              </a:rPr>
              <a:t>Their unemployment rate is 6.4% — 2.3× the all-veteran headline.</a:t>
            </a:r>
          </a:p>
          <a:p>
            <a:pPr algn="l">
              <a:lnSpc>
                <a:spcPct val="140000"/>
              </a:lnSpc>
            </a:pPr>
            <a:r>
              <a:rPr sz="1200" b="0" i="0">
                <a:solidFill>
                  <a:srgbClr val="404040"/>
                </a:solidFill>
                <a:latin typeface="Arial"/>
              </a:rPr>
              <a:t/>
            </a:r>
          </a:p>
          <a:p>
            <a:pPr algn="l">
              <a:lnSpc>
                <a:spcPct val="140000"/>
              </a:lnSpc>
            </a:pPr>
            <a:r>
              <a:rPr sz="1200" b="0" i="0">
                <a:solidFill>
                  <a:srgbClr val="404040"/>
                </a:solidFill>
                <a:latin typeface="Arial"/>
              </a:rPr>
              <a:t>Veterans with disabilities still outperform nonveterans with disabilities (6.4% vs. 8.3%), but the headline comparison (2.8% vs. 3.6%) erases this group entirely.</a:t>
            </a:r>
          </a:p>
        </p:txBody>
      </p:sp>
      <p:sp>
        <p:nvSpPr>
          <p:cNvPr id="13" name="Rectangle 12"/>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15" name="TextBox 14"/>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7 / 10</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07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Finding 04  |  The 70% Rating and the TDIU Trap</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A policy-design interaction between VA rating levels and the TDIU benefit — one that shapes veteran employment decisions.</a:t>
            </a:r>
          </a:p>
        </p:txBody>
      </p:sp>
      <p:sp>
        <p:nvSpPr>
          <p:cNvPr id="8" name="Rectangle 7"/>
          <p:cNvSpPr/>
          <p:nvPr/>
        </p:nvSpPr>
        <p:spPr>
          <a:xfrm>
            <a:off x="457200" y="1828800"/>
            <a:ext cx="4846320" cy="4114800"/>
          </a:xfrm>
          <a:prstGeom prst="rect">
            <a:avLst/>
          </a:prstGeom>
          <a:solidFill>
            <a:srgbClr val="FDF3D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457200" y="1828800"/>
            <a:ext cx="109728" cy="411480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31520" y="2103120"/>
            <a:ext cx="4389120" cy="457200"/>
          </a:xfrm>
          <a:prstGeom prst="rect">
            <a:avLst/>
          </a:prstGeom>
          <a:noFill/>
        </p:spPr>
        <p:txBody>
          <a:bodyPr wrap="square" lIns="45720" rIns="45720" tIns="18288" bIns="18288" anchor="t">
            <a:spAutoFit/>
          </a:bodyPr>
          <a:lstStyle/>
          <a:p>
            <a:pPr algn="l">
              <a:lnSpc>
                <a:spcPct val="120000"/>
              </a:lnSpc>
            </a:pPr>
            <a:r>
              <a:rPr sz="1200" b="1" i="0">
                <a:solidFill>
                  <a:srgbClr val="1B3A6B"/>
                </a:solidFill>
                <a:latin typeface="Arial"/>
              </a:rPr>
              <a:t>HALF OF DISABLED GWOT VETERANS</a:t>
            </a:r>
          </a:p>
        </p:txBody>
      </p:sp>
      <p:sp>
        <p:nvSpPr>
          <p:cNvPr id="11" name="TextBox 10"/>
          <p:cNvSpPr txBox="1"/>
          <p:nvPr/>
        </p:nvSpPr>
        <p:spPr>
          <a:xfrm>
            <a:off x="731520" y="2560320"/>
            <a:ext cx="4389120" cy="1645920"/>
          </a:xfrm>
          <a:prstGeom prst="rect">
            <a:avLst/>
          </a:prstGeom>
          <a:noFill/>
        </p:spPr>
        <p:txBody>
          <a:bodyPr wrap="square" lIns="45720" rIns="45720" tIns="18288" bIns="18288" anchor="t">
            <a:spAutoFit/>
          </a:bodyPr>
          <a:lstStyle/>
          <a:p>
            <a:pPr algn="l">
              <a:lnSpc>
                <a:spcPct val="90000"/>
              </a:lnSpc>
            </a:pPr>
            <a:r>
              <a:rPr sz="12000" b="1" i="0">
                <a:solidFill>
                  <a:srgbClr val="C8A951"/>
                </a:solidFill>
                <a:latin typeface="Arial"/>
              </a:rPr>
              <a:t>50%</a:t>
            </a:r>
          </a:p>
        </p:txBody>
      </p:sp>
      <p:sp>
        <p:nvSpPr>
          <p:cNvPr id="12" name="TextBox 11"/>
          <p:cNvSpPr txBox="1"/>
          <p:nvPr/>
        </p:nvSpPr>
        <p:spPr>
          <a:xfrm>
            <a:off x="731520" y="4297680"/>
            <a:ext cx="4389120" cy="1463040"/>
          </a:xfrm>
          <a:prstGeom prst="rect">
            <a:avLst/>
          </a:prstGeom>
          <a:noFill/>
        </p:spPr>
        <p:txBody>
          <a:bodyPr wrap="square" lIns="45720" rIns="45720" tIns="18288" bIns="18288" anchor="t">
            <a:spAutoFit/>
          </a:bodyPr>
          <a:lstStyle/>
          <a:p>
            <a:pPr algn="l">
              <a:lnSpc>
                <a:spcPct val="150000"/>
              </a:lnSpc>
            </a:pPr>
            <a:r>
              <a:rPr sz="1300" b="0" i="0">
                <a:solidFill>
                  <a:srgbClr val="404040"/>
                </a:solidFill>
                <a:latin typeface="Arial"/>
              </a:rPr>
              <a:t>hold a combined VA rating of 70% or higher — the eligibility floor for Individual Unemployability (TDIU), the specific benefit under which earned income is actually tested.</a:t>
            </a:r>
          </a:p>
        </p:txBody>
      </p:sp>
      <p:sp>
        <p:nvSpPr>
          <p:cNvPr id="13" name="TextBox 12"/>
          <p:cNvSpPr txBox="1"/>
          <p:nvPr/>
        </p:nvSpPr>
        <p:spPr>
          <a:xfrm>
            <a:off x="5669280" y="1828800"/>
            <a:ext cx="6126480" cy="457200"/>
          </a:xfrm>
          <a:prstGeom prst="rect">
            <a:avLst/>
          </a:prstGeom>
          <a:noFill/>
        </p:spPr>
        <p:txBody>
          <a:bodyPr wrap="square" lIns="45720" rIns="45720" tIns="18288" bIns="18288" anchor="t">
            <a:spAutoFit/>
          </a:bodyPr>
          <a:lstStyle/>
          <a:p>
            <a:pPr algn="l">
              <a:lnSpc>
                <a:spcPct val="120000"/>
              </a:lnSpc>
            </a:pPr>
            <a:r>
              <a:rPr sz="1800" b="1" i="0">
                <a:solidFill>
                  <a:srgbClr val="1B3A6B"/>
                </a:solidFill>
                <a:latin typeface="Arial"/>
              </a:rPr>
              <a:t>How the mechanism works</a:t>
            </a:r>
          </a:p>
        </p:txBody>
      </p:sp>
      <p:sp>
        <p:nvSpPr>
          <p:cNvPr id="14" name="Rectangle 13"/>
          <p:cNvSpPr/>
          <p:nvPr/>
        </p:nvSpPr>
        <p:spPr>
          <a:xfrm>
            <a:off x="5669280" y="2377440"/>
            <a:ext cx="457200" cy="4572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669280" y="2377440"/>
            <a:ext cx="457200" cy="457200"/>
          </a:xfrm>
          <a:prstGeom prst="rect">
            <a:avLst/>
          </a:prstGeom>
          <a:noFill/>
        </p:spPr>
        <p:txBody>
          <a:bodyPr wrap="square" lIns="45720" rIns="45720" tIns="18288" bIns="18288" anchor="ctr">
            <a:spAutoFit/>
          </a:bodyPr>
          <a:lstStyle/>
          <a:p>
            <a:pPr algn="ctr">
              <a:lnSpc>
                <a:spcPct val="120000"/>
              </a:lnSpc>
            </a:pPr>
            <a:r>
              <a:rPr sz="1600" b="1" i="0">
                <a:solidFill>
                  <a:srgbClr val="FFFFFF"/>
                </a:solidFill>
                <a:latin typeface="Arial"/>
              </a:rPr>
              <a:t>1</a:t>
            </a:r>
          </a:p>
        </p:txBody>
      </p:sp>
      <p:sp>
        <p:nvSpPr>
          <p:cNvPr id="16" name="TextBox 15"/>
          <p:cNvSpPr txBox="1"/>
          <p:nvPr/>
        </p:nvSpPr>
        <p:spPr>
          <a:xfrm>
            <a:off x="6263640" y="2331720"/>
            <a:ext cx="5577840" cy="320040"/>
          </a:xfrm>
          <a:prstGeom prst="rect">
            <a:avLst/>
          </a:prstGeom>
          <a:noFill/>
        </p:spPr>
        <p:txBody>
          <a:bodyPr wrap="square" lIns="45720" rIns="45720" tIns="18288" bIns="18288" anchor="t">
            <a:spAutoFit/>
          </a:bodyPr>
          <a:lstStyle/>
          <a:p>
            <a:pPr algn="l">
              <a:lnSpc>
                <a:spcPct val="120000"/>
              </a:lnSpc>
            </a:pPr>
            <a:r>
              <a:rPr sz="1300" b="1" i="0">
                <a:solidFill>
                  <a:srgbClr val="1B3A6B"/>
                </a:solidFill>
                <a:latin typeface="Arial"/>
              </a:rPr>
              <a:t>Eligibility floor, not the earnings test</a:t>
            </a:r>
          </a:p>
        </p:txBody>
      </p:sp>
      <p:sp>
        <p:nvSpPr>
          <p:cNvPr id="17" name="TextBox 16"/>
          <p:cNvSpPr txBox="1"/>
          <p:nvPr/>
        </p:nvSpPr>
        <p:spPr>
          <a:xfrm>
            <a:off x="6263640" y="2651760"/>
            <a:ext cx="5577840" cy="594360"/>
          </a:xfrm>
          <a:prstGeom prst="rect">
            <a:avLst/>
          </a:prstGeom>
          <a:noFill/>
        </p:spPr>
        <p:txBody>
          <a:bodyPr wrap="square" lIns="45720" rIns="45720" tIns="18288" bIns="18288" anchor="t">
            <a:spAutoFit/>
          </a:bodyPr>
          <a:lstStyle/>
          <a:p>
            <a:pPr algn="l">
              <a:lnSpc>
                <a:spcPct val="135000"/>
              </a:lnSpc>
            </a:pPr>
            <a:r>
              <a:rPr sz="1100" b="0" i="0">
                <a:solidFill>
                  <a:srgbClr val="404040"/>
                </a:solidFill>
                <a:latin typeface="Arial"/>
              </a:rPr>
              <a:t>A combined 70% rating (or one at 60%) is the floor for applying for TDIU. The 70% rating by itself does not test earned income — TDIU does.</a:t>
            </a:r>
          </a:p>
        </p:txBody>
      </p:sp>
      <p:sp>
        <p:nvSpPr>
          <p:cNvPr id="18" name="Rectangle 17"/>
          <p:cNvSpPr/>
          <p:nvPr/>
        </p:nvSpPr>
        <p:spPr>
          <a:xfrm>
            <a:off x="5669280" y="3246120"/>
            <a:ext cx="457200" cy="4572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669280" y="3246120"/>
            <a:ext cx="457200" cy="457200"/>
          </a:xfrm>
          <a:prstGeom prst="rect">
            <a:avLst/>
          </a:prstGeom>
          <a:noFill/>
        </p:spPr>
        <p:txBody>
          <a:bodyPr wrap="square" lIns="45720" rIns="45720" tIns="18288" bIns="18288" anchor="ctr">
            <a:spAutoFit/>
          </a:bodyPr>
          <a:lstStyle/>
          <a:p>
            <a:pPr algn="ctr">
              <a:lnSpc>
                <a:spcPct val="120000"/>
              </a:lnSpc>
            </a:pPr>
            <a:r>
              <a:rPr sz="1600" b="1" i="0">
                <a:solidFill>
                  <a:srgbClr val="FFFFFF"/>
                </a:solidFill>
                <a:latin typeface="Arial"/>
              </a:rPr>
              <a:t>2</a:t>
            </a:r>
          </a:p>
        </p:txBody>
      </p:sp>
      <p:sp>
        <p:nvSpPr>
          <p:cNvPr id="20" name="TextBox 19"/>
          <p:cNvSpPr txBox="1"/>
          <p:nvPr/>
        </p:nvSpPr>
        <p:spPr>
          <a:xfrm>
            <a:off x="6263640" y="3200400"/>
            <a:ext cx="5577840" cy="320040"/>
          </a:xfrm>
          <a:prstGeom prst="rect">
            <a:avLst/>
          </a:prstGeom>
          <a:noFill/>
        </p:spPr>
        <p:txBody>
          <a:bodyPr wrap="square" lIns="45720" rIns="45720" tIns="18288" bIns="18288" anchor="t">
            <a:spAutoFit/>
          </a:bodyPr>
          <a:lstStyle/>
          <a:p>
            <a:pPr algn="l">
              <a:lnSpc>
                <a:spcPct val="120000"/>
              </a:lnSpc>
            </a:pPr>
            <a:r>
              <a:rPr sz="1300" b="1" i="0">
                <a:solidFill>
                  <a:srgbClr val="1B3A6B"/>
                </a:solidFill>
                <a:latin typeface="Arial"/>
              </a:rPr>
              <a:t>TDIU pays at the 100% rate</a:t>
            </a:r>
          </a:p>
        </p:txBody>
      </p:sp>
      <p:sp>
        <p:nvSpPr>
          <p:cNvPr id="21" name="TextBox 20"/>
          <p:cNvSpPr txBox="1"/>
          <p:nvPr/>
        </p:nvSpPr>
        <p:spPr>
          <a:xfrm>
            <a:off x="6263640" y="3520440"/>
            <a:ext cx="5577840" cy="594360"/>
          </a:xfrm>
          <a:prstGeom prst="rect">
            <a:avLst/>
          </a:prstGeom>
          <a:noFill/>
        </p:spPr>
        <p:txBody>
          <a:bodyPr wrap="square" lIns="45720" rIns="45720" tIns="18288" bIns="18288" anchor="t">
            <a:spAutoFit/>
          </a:bodyPr>
          <a:lstStyle/>
          <a:p>
            <a:pPr algn="l">
              <a:lnSpc>
                <a:spcPct val="135000"/>
              </a:lnSpc>
            </a:pPr>
            <a:r>
              <a:rPr sz="1100" b="0" i="0">
                <a:solidFill>
                  <a:srgbClr val="404040"/>
                </a:solidFill>
                <a:latin typeface="Arial"/>
              </a:rPr>
              <a:t>TDIU pays compensation at the 100% rate. Earnings above the federal poverty line can trigger a review that cuts pay back to the schedular rate.</a:t>
            </a:r>
          </a:p>
        </p:txBody>
      </p:sp>
      <p:sp>
        <p:nvSpPr>
          <p:cNvPr id="22" name="Rectangle 21"/>
          <p:cNvSpPr/>
          <p:nvPr/>
        </p:nvSpPr>
        <p:spPr>
          <a:xfrm>
            <a:off x="5669280" y="4114800"/>
            <a:ext cx="457200" cy="4572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669280" y="4114800"/>
            <a:ext cx="457200" cy="457200"/>
          </a:xfrm>
          <a:prstGeom prst="rect">
            <a:avLst/>
          </a:prstGeom>
          <a:noFill/>
        </p:spPr>
        <p:txBody>
          <a:bodyPr wrap="square" lIns="45720" rIns="45720" tIns="18288" bIns="18288" anchor="ctr">
            <a:spAutoFit/>
          </a:bodyPr>
          <a:lstStyle/>
          <a:p>
            <a:pPr algn="ctr">
              <a:lnSpc>
                <a:spcPct val="120000"/>
              </a:lnSpc>
            </a:pPr>
            <a:r>
              <a:rPr sz="1600" b="1" i="0">
                <a:solidFill>
                  <a:srgbClr val="FFFFFF"/>
                </a:solidFill>
                <a:latin typeface="Arial"/>
              </a:rPr>
              <a:t>3</a:t>
            </a:r>
          </a:p>
        </p:txBody>
      </p:sp>
      <p:sp>
        <p:nvSpPr>
          <p:cNvPr id="24" name="TextBox 23"/>
          <p:cNvSpPr txBox="1"/>
          <p:nvPr/>
        </p:nvSpPr>
        <p:spPr>
          <a:xfrm>
            <a:off x="6263640" y="4069080"/>
            <a:ext cx="5577840" cy="320040"/>
          </a:xfrm>
          <a:prstGeom prst="rect">
            <a:avLst/>
          </a:prstGeom>
          <a:noFill/>
        </p:spPr>
        <p:txBody>
          <a:bodyPr wrap="square" lIns="45720" rIns="45720" tIns="18288" bIns="18288" anchor="t">
            <a:spAutoFit/>
          </a:bodyPr>
          <a:lstStyle/>
          <a:p>
            <a:pPr algn="l">
              <a:lnSpc>
                <a:spcPct val="120000"/>
              </a:lnSpc>
            </a:pPr>
            <a:r>
              <a:rPr sz="1300" b="1" i="0">
                <a:solidFill>
                  <a:srgbClr val="1B3A6B"/>
                </a:solidFill>
                <a:latin typeface="Arial"/>
              </a:rPr>
              <a:t>Real income risk</a:t>
            </a:r>
          </a:p>
        </p:txBody>
      </p:sp>
      <p:sp>
        <p:nvSpPr>
          <p:cNvPr id="25" name="TextBox 24"/>
          <p:cNvSpPr txBox="1"/>
          <p:nvPr/>
        </p:nvSpPr>
        <p:spPr>
          <a:xfrm>
            <a:off x="6263640" y="4389120"/>
            <a:ext cx="5577840" cy="594360"/>
          </a:xfrm>
          <a:prstGeom prst="rect">
            <a:avLst/>
          </a:prstGeom>
          <a:noFill/>
        </p:spPr>
        <p:txBody>
          <a:bodyPr wrap="square" lIns="45720" rIns="45720" tIns="18288" bIns="18288" anchor="t">
            <a:spAutoFit/>
          </a:bodyPr>
          <a:lstStyle/>
          <a:p>
            <a:pPr algn="l">
              <a:lnSpc>
                <a:spcPct val="135000"/>
              </a:lnSpc>
            </a:pPr>
            <a:r>
              <a:rPr sz="1100" b="0" i="0">
                <a:solidFill>
                  <a:srgbClr val="404040"/>
                </a:solidFill>
                <a:latin typeface="Arial"/>
              </a:rPr>
              <a:t>For a veteran on TDIU, a full-time salary can produce less total income than TDIU plus part-time earnings — a documented VA/CBO disincentive.</a:t>
            </a:r>
          </a:p>
        </p:txBody>
      </p:sp>
      <p:sp>
        <p:nvSpPr>
          <p:cNvPr id="26" name="Rectangle 25"/>
          <p:cNvSpPr/>
          <p:nvPr/>
        </p:nvSpPr>
        <p:spPr>
          <a:xfrm>
            <a:off x="5669280" y="4983480"/>
            <a:ext cx="457200" cy="45720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669280" y="4983480"/>
            <a:ext cx="457200" cy="457200"/>
          </a:xfrm>
          <a:prstGeom prst="rect">
            <a:avLst/>
          </a:prstGeom>
          <a:noFill/>
        </p:spPr>
        <p:txBody>
          <a:bodyPr wrap="square" lIns="45720" rIns="45720" tIns="18288" bIns="18288" anchor="ctr">
            <a:spAutoFit/>
          </a:bodyPr>
          <a:lstStyle/>
          <a:p>
            <a:pPr algn="ctr">
              <a:lnSpc>
                <a:spcPct val="120000"/>
              </a:lnSpc>
            </a:pPr>
            <a:r>
              <a:rPr sz="1600" b="1" i="0">
                <a:solidFill>
                  <a:srgbClr val="FFFFFF"/>
                </a:solidFill>
                <a:latin typeface="Arial"/>
              </a:rPr>
              <a:t>4</a:t>
            </a:r>
          </a:p>
        </p:txBody>
      </p:sp>
      <p:sp>
        <p:nvSpPr>
          <p:cNvPr id="28" name="TextBox 27"/>
          <p:cNvSpPr txBox="1"/>
          <p:nvPr/>
        </p:nvSpPr>
        <p:spPr>
          <a:xfrm>
            <a:off x="6263640" y="4937760"/>
            <a:ext cx="5577840" cy="320040"/>
          </a:xfrm>
          <a:prstGeom prst="rect">
            <a:avLst/>
          </a:prstGeom>
          <a:noFill/>
        </p:spPr>
        <p:txBody>
          <a:bodyPr wrap="square" lIns="45720" rIns="45720" tIns="18288" bIns="18288" anchor="t">
            <a:spAutoFit/>
          </a:bodyPr>
          <a:lstStyle/>
          <a:p>
            <a:pPr algn="l">
              <a:lnSpc>
                <a:spcPct val="120000"/>
              </a:lnSpc>
            </a:pPr>
            <a:r>
              <a:rPr sz="1300" b="1" i="0">
                <a:solidFill>
                  <a:srgbClr val="1B3A6B"/>
                </a:solidFill>
                <a:latin typeface="Arial"/>
              </a:rPr>
              <a:t>Employer implication</a:t>
            </a:r>
          </a:p>
        </p:txBody>
      </p:sp>
      <p:sp>
        <p:nvSpPr>
          <p:cNvPr id="29" name="TextBox 28"/>
          <p:cNvSpPr txBox="1"/>
          <p:nvPr/>
        </p:nvSpPr>
        <p:spPr>
          <a:xfrm>
            <a:off x="6263640" y="5257800"/>
            <a:ext cx="5577840" cy="594360"/>
          </a:xfrm>
          <a:prstGeom prst="rect">
            <a:avLst/>
          </a:prstGeom>
          <a:noFill/>
        </p:spPr>
        <p:txBody>
          <a:bodyPr wrap="square" lIns="45720" rIns="45720" tIns="18288" bIns="18288" anchor="t">
            <a:spAutoFit/>
          </a:bodyPr>
          <a:lstStyle/>
          <a:p>
            <a:pPr algn="l">
              <a:lnSpc>
                <a:spcPct val="135000"/>
              </a:lnSpc>
            </a:pPr>
            <a:r>
              <a:rPr sz="1100" b="0" i="0">
                <a:solidFill>
                  <a:srgbClr val="404040"/>
                </a:solidFill>
                <a:latin typeface="Arial"/>
              </a:rPr>
              <a:t>A veteran hesitating on a full-time offer is often reading the policy correctly. Employers who understand the mechanic can offer part-time or graduated roles that preserve both.</a:t>
            </a:r>
          </a:p>
        </p:txBody>
      </p:sp>
      <p:sp>
        <p:nvSpPr>
          <p:cNvPr id="30" name="Rectangle 29"/>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32" name="TextBox 31"/>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8 / 10</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320040"/>
          </a:xfrm>
          <a:prstGeom prst="rect">
            <a:avLst/>
          </a:prstGeom>
          <a:solidFill>
            <a:srgbClr val="1B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0" cy="320040"/>
          </a:xfrm>
          <a:prstGeom prst="rect">
            <a:avLst/>
          </a:prstGeom>
          <a:solidFill>
            <a:srgbClr val="C8A9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0" y="0"/>
            <a:ext cx="1005840" cy="320040"/>
          </a:xfrm>
          <a:prstGeom prst="rect">
            <a:avLst/>
          </a:prstGeom>
          <a:noFill/>
        </p:spPr>
        <p:txBody>
          <a:bodyPr wrap="square" lIns="45720" rIns="45720" tIns="18288" bIns="18288" anchor="ctr">
            <a:spAutoFit/>
          </a:bodyPr>
          <a:lstStyle/>
          <a:p>
            <a:pPr algn="ctr">
              <a:lnSpc>
                <a:spcPct val="120000"/>
              </a:lnSpc>
            </a:pPr>
            <a:r>
              <a:rPr sz="1000" b="1" i="0">
                <a:solidFill>
                  <a:srgbClr val="1B3A6B"/>
                </a:solidFill>
                <a:latin typeface="Arial"/>
              </a:rPr>
              <a:t>08 / 10</a:t>
            </a:r>
          </a:p>
        </p:txBody>
      </p:sp>
      <p:sp>
        <p:nvSpPr>
          <p:cNvPr id="5" name="TextBox 4"/>
          <p:cNvSpPr txBox="1"/>
          <p:nvPr/>
        </p:nvSpPr>
        <p:spPr>
          <a:xfrm>
            <a:off x="1188720" y="0"/>
            <a:ext cx="10058400" cy="320040"/>
          </a:xfrm>
          <a:prstGeom prst="rect">
            <a:avLst/>
          </a:prstGeom>
          <a:noFill/>
        </p:spPr>
        <p:txBody>
          <a:bodyPr wrap="square" lIns="45720" rIns="45720" tIns="18288" bIns="18288" anchor="ctr">
            <a:spAutoFit/>
          </a:bodyPr>
          <a:lstStyle/>
          <a:p>
            <a:pPr algn="l">
              <a:lnSpc>
                <a:spcPct val="120000"/>
              </a:lnSpc>
            </a:pPr>
            <a:r>
              <a:rPr sz="900" b="1" i="0">
                <a:solidFill>
                  <a:srgbClr val="FFFFFF"/>
                </a:solidFill>
                <a:latin typeface="Arial"/>
              </a:rPr>
              <a:t>VETERAN EMPLOYMENT GAP ANALYSIS  |  PATRICK NEIL BRADLEY</a:t>
            </a:r>
          </a:p>
        </p:txBody>
      </p:sp>
      <p:sp>
        <p:nvSpPr>
          <p:cNvPr id="6" name="TextBox 5"/>
          <p:cNvSpPr txBox="1"/>
          <p:nvPr/>
        </p:nvSpPr>
        <p:spPr>
          <a:xfrm>
            <a:off x="457200" y="502920"/>
            <a:ext cx="11247120" cy="822960"/>
          </a:xfrm>
          <a:prstGeom prst="rect">
            <a:avLst/>
          </a:prstGeom>
          <a:noFill/>
        </p:spPr>
        <p:txBody>
          <a:bodyPr wrap="square" lIns="45720" rIns="45720" tIns="18288" bIns="18288" anchor="t">
            <a:spAutoFit/>
          </a:bodyPr>
          <a:lstStyle/>
          <a:p>
            <a:pPr algn="l">
              <a:lnSpc>
                <a:spcPct val="110000"/>
              </a:lnSpc>
            </a:pPr>
            <a:r>
              <a:rPr sz="3000" b="1" i="0">
                <a:solidFill>
                  <a:srgbClr val="1B3A6B"/>
                </a:solidFill>
                <a:latin typeface="Arial"/>
              </a:rPr>
              <a:t>Finding 05  |  Industry-Level Differences</a:t>
            </a:r>
          </a:p>
        </p:txBody>
      </p:sp>
      <p:sp>
        <p:nvSpPr>
          <p:cNvPr id="7" name="TextBox 6"/>
          <p:cNvSpPr txBox="1"/>
          <p:nvPr/>
        </p:nvSpPr>
        <p:spPr>
          <a:xfrm>
            <a:off x="457200" y="1234440"/>
            <a:ext cx="11247120" cy="457200"/>
          </a:xfrm>
          <a:prstGeom prst="rect">
            <a:avLst/>
          </a:prstGeom>
          <a:noFill/>
        </p:spPr>
        <p:txBody>
          <a:bodyPr wrap="square" lIns="45720" rIns="45720" tIns="18288" bIns="18288" anchor="t">
            <a:spAutoFit/>
          </a:bodyPr>
          <a:lstStyle/>
          <a:p>
            <a:pPr algn="l">
              <a:lnSpc>
                <a:spcPct val="120000"/>
              </a:lnSpc>
            </a:pPr>
            <a:r>
              <a:rPr sz="1400" b="0" i="1">
                <a:solidFill>
                  <a:srgbClr val="808080"/>
                </a:solidFill>
                <a:latin typeface="Arial"/>
              </a:rPr>
              <a:t>The fastest-growing sectors absorb veterans the most slowly.</a:t>
            </a:r>
          </a:p>
        </p:txBody>
      </p:sp>
      <p:graphicFrame>
        <p:nvGraphicFramePr>
          <p:cNvPr id="8" name="Chart 7"/>
          <p:cNvGraphicFramePr>
            <a:graphicFrameLocks noGrp="1"/>
          </p:cNvGraphicFramePr>
          <p:nvPr/>
        </p:nvGraphicFramePr>
        <p:xfrm>
          <a:off x="457200" y="1828800"/>
          <a:ext cx="7589520" cy="4297680"/>
        </p:xfrm>
        <a:graphic>
          <a:graphicData uri="http://schemas.openxmlformats.org/drawingml/2006/chart">
            <c:chart xmlns:c="http://schemas.openxmlformats.org/drawingml/2006/chart" r:id="rId2"/>
          </a:graphicData>
        </a:graphic>
      </p:graphicFrame>
      <p:sp>
        <p:nvSpPr>
          <p:cNvPr id="9" name="Rectangle 8"/>
          <p:cNvSpPr/>
          <p:nvPr/>
        </p:nvSpPr>
        <p:spPr>
          <a:xfrm>
            <a:off x="8412480" y="1828800"/>
            <a:ext cx="3383280" cy="4297680"/>
          </a:xfrm>
          <a:prstGeom prst="rect">
            <a:avLst/>
          </a:prstGeom>
          <a:solidFill>
            <a:srgbClr val="FFFFFF"/>
          </a:solidFill>
          <a:ln w="9525">
            <a:solidFill>
              <a:srgbClr val="F2F2F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8412480" y="1828800"/>
            <a:ext cx="109728" cy="4297680"/>
          </a:xfrm>
          <a:prstGeom prst="rect">
            <a:avLst/>
          </a:prstGeom>
          <a:solidFill>
            <a:srgbClr val="C03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641080" y="2103120"/>
            <a:ext cx="3017520" cy="365760"/>
          </a:xfrm>
          <a:prstGeom prst="rect">
            <a:avLst/>
          </a:prstGeom>
          <a:noFill/>
        </p:spPr>
        <p:txBody>
          <a:bodyPr wrap="square" lIns="45720" rIns="45720" tIns="18288" bIns="18288" anchor="t">
            <a:spAutoFit/>
          </a:bodyPr>
          <a:lstStyle/>
          <a:p>
            <a:pPr algn="l">
              <a:lnSpc>
                <a:spcPct val="120000"/>
              </a:lnSpc>
            </a:pPr>
            <a:r>
              <a:rPr sz="1100" b="1" i="0">
                <a:solidFill>
                  <a:srgbClr val="C0392B"/>
                </a:solidFill>
                <a:latin typeface="Arial"/>
              </a:rPr>
              <a:t>THE CREDENTIAL GAP</a:t>
            </a:r>
          </a:p>
        </p:txBody>
      </p:sp>
      <p:sp>
        <p:nvSpPr>
          <p:cNvPr id="12" name="TextBox 11"/>
          <p:cNvSpPr txBox="1"/>
          <p:nvPr/>
        </p:nvSpPr>
        <p:spPr>
          <a:xfrm>
            <a:off x="8641080" y="2514600"/>
            <a:ext cx="3017520" cy="3383280"/>
          </a:xfrm>
          <a:prstGeom prst="rect">
            <a:avLst/>
          </a:prstGeom>
          <a:noFill/>
        </p:spPr>
        <p:txBody>
          <a:bodyPr wrap="square" lIns="45720" rIns="45720" tIns="18288" bIns="18288" anchor="t">
            <a:spAutoFit/>
          </a:bodyPr>
          <a:lstStyle/>
          <a:p>
            <a:pPr algn="l">
              <a:lnSpc>
                <a:spcPct val="145000"/>
              </a:lnSpc>
            </a:pPr>
            <a:r>
              <a:rPr sz="1200" b="0" i="0">
                <a:solidFill>
                  <a:srgbClr val="404040"/>
                </a:solidFill>
                <a:latin typeface="Arial"/>
              </a:rPr>
              <a:t>Public Administration and Professional Services absorb veterans well — both have structured credential frameworks that translate from military occupations.</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Finance (5%) and Information / Technology (5%) are the weakest absorbers despite being the fastest-growing sectors.</a:t>
            </a:r>
          </a:p>
          <a:p>
            <a:pPr algn="l">
              <a:lnSpc>
                <a:spcPct val="145000"/>
              </a:lnSpc>
            </a:pPr>
            <a:r>
              <a:rPr sz="1200" b="0" i="0">
                <a:solidFill>
                  <a:srgbClr val="404040"/>
                </a:solidFill>
                <a:latin typeface="Arial"/>
              </a:rPr>
              <a:t/>
            </a:r>
          </a:p>
          <a:p>
            <a:pPr algn="l">
              <a:lnSpc>
                <a:spcPct val="145000"/>
              </a:lnSpc>
            </a:pPr>
            <a:r>
              <a:rPr sz="1200" b="0" i="0">
                <a:solidFill>
                  <a:srgbClr val="404040"/>
                </a:solidFill>
                <a:latin typeface="Arial"/>
              </a:rPr>
              <a:t>The barrier is not talent. It is a recruiting process that cannot read a military resume at speed.</a:t>
            </a:r>
          </a:p>
        </p:txBody>
      </p:sp>
      <p:sp>
        <p:nvSpPr>
          <p:cNvPr id="13" name="Rectangle 12"/>
          <p:cNvSpPr/>
          <p:nvPr/>
        </p:nvSpPr>
        <p:spPr>
          <a:xfrm>
            <a:off x="0" y="6537960"/>
            <a:ext cx="12191695" cy="3200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7315200" cy="320040"/>
          </a:xfrm>
          <a:prstGeom prst="rect">
            <a:avLst/>
          </a:prstGeom>
          <a:noFill/>
        </p:spPr>
        <p:txBody>
          <a:bodyPr wrap="square" lIns="45720" rIns="45720" tIns="18288" bIns="18288" anchor="ctr">
            <a:spAutoFit/>
          </a:bodyPr>
          <a:lstStyle/>
          <a:p>
            <a:pPr algn="l">
              <a:lnSpc>
                <a:spcPct val="120000"/>
              </a:lnSpc>
            </a:pPr>
            <a:r>
              <a:rPr sz="900" b="0" i="0">
                <a:solidFill>
                  <a:srgbClr val="808080"/>
                </a:solidFill>
                <a:latin typeface="Arial"/>
              </a:rPr>
              <a:t>Veteran Employment Gap Analysis  |  BLS CPS, 2019–2023</a:t>
            </a:r>
          </a:p>
        </p:txBody>
      </p:sp>
      <p:sp>
        <p:nvSpPr>
          <p:cNvPr id="15" name="TextBox 14"/>
          <p:cNvSpPr txBox="1"/>
          <p:nvPr/>
        </p:nvSpPr>
        <p:spPr>
          <a:xfrm>
            <a:off x="10698480" y="6537960"/>
            <a:ext cx="1051560" cy="320040"/>
          </a:xfrm>
          <a:prstGeom prst="rect">
            <a:avLst/>
          </a:prstGeom>
          <a:noFill/>
        </p:spPr>
        <p:txBody>
          <a:bodyPr wrap="square" lIns="45720" rIns="45720" tIns="18288" bIns="18288" anchor="ctr">
            <a:spAutoFit/>
          </a:bodyPr>
          <a:lstStyle/>
          <a:p>
            <a:pPr algn="r">
              <a:lnSpc>
                <a:spcPct val="120000"/>
              </a:lnSpc>
            </a:pPr>
            <a:r>
              <a:rPr sz="900" b="0" i="0">
                <a:solidFill>
                  <a:srgbClr val="808080"/>
                </a:solidFill>
                <a:latin typeface="Arial"/>
              </a:rPr>
              <a:t>9 / 10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Veteran Employment Gap Analysis</dc:title>
  <dc:subject>What the 2.8% headline misses — and what employers can do about it</dc:subject>
  <dc:creator>Patrick Neil Bradley</dc:creator>
  <cp:keywords>veteran unemployment, BLS CPS, Post-9/11, TDIU, service-connected disability, HR analytics</cp:keywords>
  <dc:description>BLS CPS 2019-2023 analysis with employer-level recommendations. patrickneilbradley.com</dc:description>
  <cp:lastModifiedBy>Patrick Neil Bradley</cp:lastModifiedBy>
  <cp:revision>1</cp:revision>
  <dcterms:created xsi:type="dcterms:W3CDTF">2013-01-27T09:14:16Z</dcterms:created>
  <dcterms:modified xsi:type="dcterms:W3CDTF">2026-04-17T23:19:58Z</dcterms:modified>
  <cp:category/>
</cp:coreProperties>
</file>